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  <p:sldMasterId id="2147483690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5143500" type="screen16x9"/>
  <p:notesSz cx="6858000" cy="9144000"/>
  <p:embeddedFontLst>
    <p:embeddedFont>
      <p:font typeface="Bebas Neue Bold" panose="020B0606020202050201" pitchFamily="34" charset="77"/>
      <p:bold r:id="rId31"/>
    </p:embeddedFont>
    <p:embeddedFont>
      <p:font typeface="Bebas Neue Regular" panose="020B0606020202050201" pitchFamily="34" charset="77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Lato" panose="020F0502020204030203" pitchFamily="34" charset="77"/>
      <p:regular r:id="rId37"/>
      <p:bold r:id="rId38"/>
      <p:italic r:id="rId39"/>
      <p:boldItalic r:id="rId40"/>
    </p:embeddedFont>
    <p:embeddedFont>
      <p:font typeface="Merriweather" pitchFamily="2" charset="77"/>
      <p:regular r:id="rId41"/>
      <p:bold r:id="rId42"/>
      <p:italic r:id="rId43"/>
    </p:embeddedFont>
    <p:embeddedFont>
      <p:font typeface="Open Sans" panose="020B0606030504020204" pitchFamily="34" charset="0"/>
      <p:regular r:id="rId44"/>
      <p:bold r:id="rId45"/>
      <p:italic r:id="rId46"/>
      <p:boldItalic r:id="rId47"/>
    </p:embeddedFont>
    <p:embeddedFont>
      <p:font typeface="Open Sans Light" panose="020B0306030504020204" pitchFamily="34" charset="0"/>
      <p:regular r:id="rId48"/>
      <p:bold r:id="rId49"/>
      <p:italic r:id="rId50"/>
      <p:boldItalic r:id="rId51"/>
    </p:embeddedFont>
    <p:embeddedFont>
      <p:font typeface="Open Sans Medium" panose="020B0606030504020204" pitchFamily="34" charset="0"/>
      <p:regular r:id="rId52"/>
      <p:bold r:id="rId53"/>
      <p:italic r:id="rId54"/>
      <p:boldItalic r:id="rId55"/>
    </p:embeddedFont>
    <p:embeddedFont>
      <p:font typeface="Roboto Bk" pitchFamily="2" charset="0"/>
      <p:bold r:id="rId56"/>
      <p: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54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139" d="100"/>
          <a:sy n="139" d="100"/>
        </p:scale>
        <p:origin x="176" y="592"/>
      </p:cViewPr>
      <p:guideLst>
        <p:guide pos="454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font" Target="fonts/font25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font" Target="fonts/font26.fntdata"/><Relationship Id="rId8" Type="http://schemas.openxmlformats.org/officeDocument/2006/relationships/slide" Target="slides/slide6.xml"/><Relationship Id="rId51" Type="http://schemas.openxmlformats.org/officeDocument/2006/relationships/font" Target="fonts/font2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font" Target="fonts/font27.fntdata"/><Relationship Id="rId10" Type="http://schemas.openxmlformats.org/officeDocument/2006/relationships/slide" Target="slides/slide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3dc742fea4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Google Shape;181;g13dc742fea4_0_94:notes"/>
          <p:cNvSpPr txBox="1">
            <a:spLocks noGrp="1"/>
          </p:cNvSpPr>
          <p:nvPr>
            <p:ph type="body" idx="1"/>
          </p:nvPr>
        </p:nvSpPr>
        <p:spPr>
          <a:xfrm>
            <a:off x="913805" y="4343702"/>
            <a:ext cx="50304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75" tIns="91075" rIns="91075" bIns="91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3dc742fea4_0_910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3" name="Google Shape;373;g13dc742fea4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7504" y="721179"/>
            <a:ext cx="6300000" cy="3599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3dc742fea4_0_962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3" name="Google Shape;413;g13dc742fea4_0_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7504" y="721179"/>
            <a:ext cx="6300000" cy="3599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3eb23626b1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6405"/>
            <a:ext cx="6000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4" name="Google Shape;444;g13eb23626b1_0_68:notes"/>
          <p:cNvSpPr txBox="1">
            <a:spLocks noGrp="1"/>
          </p:cNvSpPr>
          <p:nvPr>
            <p:ph type="body" idx="1"/>
          </p:nvPr>
        </p:nvSpPr>
        <p:spPr>
          <a:xfrm>
            <a:off x="913805" y="4343702"/>
            <a:ext cx="50304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75" tIns="91075" rIns="91075" bIns="91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3eb23626b1_0_32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9" name="Google Shape;449;g13eb23626b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7504" y="721179"/>
            <a:ext cx="6300000" cy="3599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3eb23626b1_0_72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7" name="Google Shape;457;g13eb23626b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7504" y="721179"/>
            <a:ext cx="6300000" cy="3599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4375c5e008_0_15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6" name="Google Shape;466;g14375c5e00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7504" y="721179"/>
            <a:ext cx="6300000" cy="3599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38559321d1_0_0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Debo poner un reloj con diseño bonito de 15 min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6" name="Google Shape;486;g138559321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7504" y="721179"/>
            <a:ext cx="6300000" cy="3599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4375c5e008_0_46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3" name="Google Shape;493;g14375c5e00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7504" y="721179"/>
            <a:ext cx="6300000" cy="3599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4375c5e008_0_55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2" name="Google Shape;502;g14375c5e00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7504" y="721179"/>
            <a:ext cx="6300000" cy="3599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138559321d1_0_91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Debo poner un reloj con diseño bonito de 15 min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1" name="Google Shape;521;g138559321d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7504" y="721179"/>
            <a:ext cx="6300000" cy="3599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3b6001ad86_1_436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Google Shape;191;g13b6001ad86_1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14375c5e008_0_63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8" name="Google Shape;528;g14375c5e00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7504" y="721179"/>
            <a:ext cx="6300000" cy="3599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14375c5e008_0_124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7" name="Google Shape;537;g14375c5e008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7504" y="721179"/>
            <a:ext cx="6300000" cy="3599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4375c5e008_0_72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6" name="Google Shape;546;g14375c5e00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138559321d1_0_182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Debo poner un reloj con diseño bonito de 15 min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3" name="Google Shape;563;g138559321d1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7504" y="721179"/>
            <a:ext cx="6300000" cy="3599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14375c5e008_0_80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0" name="Google Shape;570;g14375c5e008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7504" y="721179"/>
            <a:ext cx="6300000" cy="3599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14375c5e008_0_89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9" name="Google Shape;579;g14375c5e008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7504" y="721179"/>
            <a:ext cx="6300000" cy="3599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138559321d1_0_273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s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Debo poner un reloj con diseño bonito de 15 min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8" name="Google Shape;588;g138559321d1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7504" y="721179"/>
            <a:ext cx="6300000" cy="3599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14375c5e008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6405"/>
            <a:ext cx="6000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5" name="Google Shape;595;g14375c5e008_0_135:notes"/>
          <p:cNvSpPr txBox="1">
            <a:spLocks noGrp="1"/>
          </p:cNvSpPr>
          <p:nvPr>
            <p:ph type="body" idx="1"/>
          </p:nvPr>
        </p:nvSpPr>
        <p:spPr>
          <a:xfrm>
            <a:off x="913805" y="4343702"/>
            <a:ext cx="5030400" cy="4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75" tIns="91075" rIns="91075" bIns="91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3dc742fea4_0_678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Google Shape;199;g13dc742fea4_0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7504" y="721179"/>
            <a:ext cx="6300000" cy="3599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3dc742fea4_0_687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" name="Google Shape;207;g13dc742fea4_0_6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7504" y="721179"/>
            <a:ext cx="6300000" cy="3599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3dc742fea4_0_791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g13dc742fea4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7504" y="721179"/>
            <a:ext cx="6300000" cy="3599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3dc742fea4_0_822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" name="Google Shape;262;g13dc742fea4_0_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7504" y="721179"/>
            <a:ext cx="6300000" cy="3599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3dc742fea4_0_852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0" name="Google Shape;290;g13dc742fea4_0_8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7504" y="721179"/>
            <a:ext cx="6300000" cy="3599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3dc742fea4_0_881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8" name="Google Shape;318;g13dc742fea4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7504" y="721179"/>
            <a:ext cx="6300000" cy="3599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3dc742fea4_0_720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8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6" name="Google Shape;346;g13dc742fea4_0_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7504" y="721179"/>
            <a:ext cx="6300000" cy="3599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SECTION_HEADER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600"/>
              <a:buNone/>
              <a:defRPr sz="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600"/>
              <a:buNone/>
              <a:defRPr sz="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600"/>
              <a:buNone/>
              <a:defRPr sz="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600"/>
              <a:buNone/>
              <a:defRPr sz="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600"/>
              <a:buNone/>
              <a:defRPr sz="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600"/>
              <a:buNone/>
              <a:defRPr sz="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 rot="5400000">
            <a:off x="2000250" y="-2000250"/>
            <a:ext cx="51435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773337" y="4290250"/>
            <a:ext cx="15972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83800" rIns="83800" bIns="83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D952"/>
              </a:buClr>
              <a:buSzPts val="300"/>
              <a:buFont typeface="Arial"/>
              <a:buNone/>
            </a:pPr>
            <a:r>
              <a:rPr lang="es" sz="1400" b="1" i="0" u="none" strike="noStrike" cap="none">
                <a:solidFill>
                  <a:srgbClr val="020873"/>
                </a:solidFill>
                <a:latin typeface="Open Sans"/>
                <a:ea typeface="Open Sans"/>
                <a:cs typeface="Open Sans"/>
                <a:sym typeface="Open Sans"/>
              </a:rPr>
              <a:t>www.kodea.org</a:t>
            </a:r>
            <a:endParaRPr sz="700" b="1" i="0" u="none" strike="noStrike" cap="none">
              <a:solidFill>
                <a:srgbClr val="02087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9826" y="836943"/>
            <a:ext cx="1664349" cy="2405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671" y="1230727"/>
            <a:ext cx="1664349" cy="2405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3" cstate="screen"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9293" y="-3079"/>
            <a:ext cx="513470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07656" y="201637"/>
            <a:ext cx="5143500" cy="474022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/>
          <p:nvPr/>
        </p:nvSpPr>
        <p:spPr>
          <a:xfrm>
            <a:off x="8683576" y="0"/>
            <a:ext cx="460500" cy="5143500"/>
          </a:xfrm>
          <a:prstGeom prst="rect">
            <a:avLst/>
          </a:prstGeom>
          <a:solidFill>
            <a:srgbClr val="DF004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3771900"/>
            <a:ext cx="3970248" cy="999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Body">
  <p:cSld name="TITLE_AND_BODY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3">
  <p:cSld name="Blank slide 3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571500" y="1448463"/>
            <a:ext cx="3804600" cy="31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15A2A"/>
              </a:buClr>
              <a:buSzPts val="1200"/>
              <a:buFont typeface="Arial"/>
              <a:buNone/>
              <a:defRPr/>
            </a:lvl1pPr>
            <a:lvl2pPr marL="914400" lvl="1" indent="-22860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rgbClr val="F15A2A"/>
              </a:buClr>
              <a:buSzPts val="1200"/>
              <a:buFont typeface="Arial"/>
              <a:buNone/>
              <a:defRPr/>
            </a:lvl2pPr>
            <a:lvl3pPr marL="1371600" lvl="2" indent="-22860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rgbClr val="F15A2A"/>
              </a:buClr>
              <a:buSzPts val="1200"/>
              <a:buFont typeface="Arial"/>
              <a:buNone/>
              <a:defRPr/>
            </a:lvl3pPr>
            <a:lvl4pPr marL="1828800" lvl="3" indent="-22860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rgbClr val="F15A2A"/>
              </a:buClr>
              <a:buSzPts val="1200"/>
              <a:buFont typeface="Arial"/>
              <a:buNone/>
              <a:defRPr/>
            </a:lvl4pPr>
            <a:lvl5pPr marL="2286000" lvl="4" indent="-22860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rgbClr val="F15A2A"/>
              </a:buClr>
              <a:buSzPts val="1200"/>
              <a:buFont typeface="Arial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5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244929" y="631619"/>
            <a:ext cx="49395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/>
          <p:nvPr/>
        </p:nvSpPr>
        <p:spPr>
          <a:xfrm rot="7394881">
            <a:off x="-275707" y="-856614"/>
            <a:ext cx="1694419" cy="1713226"/>
          </a:xfrm>
          <a:custGeom>
            <a:avLst/>
            <a:gdLst/>
            <a:ahLst/>
            <a:cxnLst/>
            <a:rect l="l" t="t" r="r" b="b"/>
            <a:pathLst>
              <a:path w="10451" h="10567" extrusionOk="0">
                <a:moveTo>
                  <a:pt x="3210" y="1"/>
                </a:moveTo>
                <a:cubicBezTo>
                  <a:pt x="3110" y="1"/>
                  <a:pt x="3010" y="6"/>
                  <a:pt x="2910" y="16"/>
                </a:cubicBezTo>
                <a:cubicBezTo>
                  <a:pt x="2009" y="109"/>
                  <a:pt x="1150" y="670"/>
                  <a:pt x="786" y="1499"/>
                </a:cubicBezTo>
                <a:cubicBezTo>
                  <a:pt x="550" y="2036"/>
                  <a:pt x="544" y="2669"/>
                  <a:pt x="759" y="3212"/>
                </a:cubicBezTo>
                <a:cubicBezTo>
                  <a:pt x="983" y="3773"/>
                  <a:pt x="1460" y="4182"/>
                  <a:pt x="1693" y="4755"/>
                </a:cubicBezTo>
                <a:cubicBezTo>
                  <a:pt x="2099" y="5769"/>
                  <a:pt x="1469" y="6420"/>
                  <a:pt x="881" y="7184"/>
                </a:cubicBezTo>
                <a:cubicBezTo>
                  <a:pt x="338" y="7891"/>
                  <a:pt x="1" y="8884"/>
                  <a:pt x="425" y="9672"/>
                </a:cubicBezTo>
                <a:cubicBezTo>
                  <a:pt x="730" y="10246"/>
                  <a:pt x="1391" y="10567"/>
                  <a:pt x="2043" y="10567"/>
                </a:cubicBezTo>
                <a:cubicBezTo>
                  <a:pt x="2144" y="10567"/>
                  <a:pt x="2244" y="10559"/>
                  <a:pt x="2343" y="10543"/>
                </a:cubicBezTo>
                <a:cubicBezTo>
                  <a:pt x="3104" y="10427"/>
                  <a:pt x="3743" y="9932"/>
                  <a:pt x="4393" y="9517"/>
                </a:cubicBezTo>
                <a:cubicBezTo>
                  <a:pt x="4874" y="9213"/>
                  <a:pt x="5381" y="8866"/>
                  <a:pt x="5885" y="8613"/>
                </a:cubicBezTo>
                <a:cubicBezTo>
                  <a:pt x="6425" y="8341"/>
                  <a:pt x="7049" y="8296"/>
                  <a:pt x="7637" y="8228"/>
                </a:cubicBezTo>
                <a:cubicBezTo>
                  <a:pt x="8153" y="8168"/>
                  <a:pt x="8675" y="8088"/>
                  <a:pt x="9155" y="7897"/>
                </a:cubicBezTo>
                <a:cubicBezTo>
                  <a:pt x="9275" y="7849"/>
                  <a:pt x="9394" y="7795"/>
                  <a:pt x="9502" y="7721"/>
                </a:cubicBezTo>
                <a:cubicBezTo>
                  <a:pt x="9842" y="7539"/>
                  <a:pt x="10155" y="7267"/>
                  <a:pt x="10280" y="6900"/>
                </a:cubicBezTo>
                <a:cubicBezTo>
                  <a:pt x="10450" y="6420"/>
                  <a:pt x="10248" y="5871"/>
                  <a:pt x="9904" y="5495"/>
                </a:cubicBezTo>
                <a:cubicBezTo>
                  <a:pt x="9561" y="5119"/>
                  <a:pt x="9096" y="4880"/>
                  <a:pt x="8636" y="4659"/>
                </a:cubicBezTo>
                <a:cubicBezTo>
                  <a:pt x="8177" y="4438"/>
                  <a:pt x="7705" y="4218"/>
                  <a:pt x="7335" y="3868"/>
                </a:cubicBezTo>
                <a:cubicBezTo>
                  <a:pt x="6885" y="3436"/>
                  <a:pt x="6730" y="2958"/>
                  <a:pt x="6491" y="2406"/>
                </a:cubicBezTo>
                <a:cubicBezTo>
                  <a:pt x="6243" y="1825"/>
                  <a:pt x="5879" y="1290"/>
                  <a:pt x="5408" y="870"/>
                </a:cubicBezTo>
                <a:cubicBezTo>
                  <a:pt x="4803" y="334"/>
                  <a:pt x="4011" y="1"/>
                  <a:pt x="3210" y="1"/>
                </a:cubicBezTo>
                <a:close/>
              </a:path>
            </a:pathLst>
          </a:custGeom>
          <a:solidFill>
            <a:srgbClr val="DEDC0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0" name="Google Shape;70;p16"/>
          <p:cNvCxnSpPr/>
          <p:nvPr/>
        </p:nvCxnSpPr>
        <p:spPr>
          <a:xfrm>
            <a:off x="0" y="540851"/>
            <a:ext cx="1532700" cy="0"/>
          </a:xfrm>
          <a:prstGeom prst="straightConnector1">
            <a:avLst/>
          </a:prstGeom>
          <a:noFill/>
          <a:ln w="57150" cap="rnd" cmpd="sng">
            <a:solidFill>
              <a:srgbClr val="92268E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Body 1">
  <p:cSld name="TITLE_AND_BODY_2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_AND_BODY_3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/>
        </p:nvSpPr>
        <p:spPr>
          <a:xfrm>
            <a:off x="7479905" y="4756009"/>
            <a:ext cx="14580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83800" rIns="83800" bIns="83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394D"/>
              </a:buClr>
              <a:buSzPts val="1200"/>
              <a:buFont typeface="Arial"/>
              <a:buNone/>
            </a:pPr>
            <a:r>
              <a:rPr lang="es" sz="9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www.kodea.org</a:t>
            </a:r>
            <a:endParaRPr sz="900" b="0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4" name="Google Shape;74;p18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634" y="238987"/>
            <a:ext cx="457321" cy="457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116" y="207169"/>
            <a:ext cx="533999" cy="53399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8"/>
          <p:cNvSpPr/>
          <p:nvPr/>
        </p:nvSpPr>
        <p:spPr>
          <a:xfrm>
            <a:off x="-4167" y="1786"/>
            <a:ext cx="3285600" cy="5143500"/>
          </a:xfrm>
          <a:prstGeom prst="rect">
            <a:avLst/>
          </a:prstGeom>
          <a:solidFill>
            <a:srgbClr val="04BFBF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7" name="Google Shape;77;p18"/>
          <p:cNvSpPr/>
          <p:nvPr/>
        </p:nvSpPr>
        <p:spPr>
          <a:xfrm>
            <a:off x="1069181" y="933450"/>
            <a:ext cx="5166900" cy="327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8" name="Google Shape;78;p18"/>
          <p:cNvSpPr/>
          <p:nvPr/>
        </p:nvSpPr>
        <p:spPr>
          <a:xfrm>
            <a:off x="8960644" y="933450"/>
            <a:ext cx="183300" cy="3276000"/>
          </a:xfrm>
          <a:prstGeom prst="rect">
            <a:avLst/>
          </a:prstGeom>
          <a:solidFill>
            <a:srgbClr val="04BFBF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4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/>
        </p:nvSpPr>
        <p:spPr>
          <a:xfrm>
            <a:off x="7479905" y="4756009"/>
            <a:ext cx="14580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83800" rIns="83800" bIns="83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394D"/>
              </a:buClr>
              <a:buSzPts val="1200"/>
              <a:buFont typeface="Arial"/>
              <a:buNone/>
            </a:pPr>
            <a:r>
              <a:rPr lang="es" sz="9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www.kodea.org</a:t>
            </a:r>
            <a:endParaRPr sz="900" b="0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1" name="Google Shape;81;p19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634" y="238987"/>
            <a:ext cx="457321" cy="457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116" y="207169"/>
            <a:ext cx="533999" cy="53399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9"/>
          <p:cNvSpPr/>
          <p:nvPr/>
        </p:nvSpPr>
        <p:spPr>
          <a:xfrm>
            <a:off x="-4167" y="1786"/>
            <a:ext cx="3285600" cy="5143500"/>
          </a:xfrm>
          <a:prstGeom prst="rect">
            <a:avLst/>
          </a:prstGeom>
          <a:solidFill>
            <a:srgbClr val="04BFBF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4" name="Google Shape;84;p19"/>
          <p:cNvSpPr/>
          <p:nvPr/>
        </p:nvSpPr>
        <p:spPr>
          <a:xfrm>
            <a:off x="1069181" y="933450"/>
            <a:ext cx="5166900" cy="327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5" name="Google Shape;85;p19"/>
          <p:cNvSpPr/>
          <p:nvPr/>
        </p:nvSpPr>
        <p:spPr>
          <a:xfrm>
            <a:off x="8960644" y="933450"/>
            <a:ext cx="183300" cy="3276000"/>
          </a:xfrm>
          <a:prstGeom prst="rect">
            <a:avLst/>
          </a:prstGeom>
          <a:solidFill>
            <a:srgbClr val="04BFBF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5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Body 1 1">
  <p:cSld name="1_Title and Body_1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/>
          <p:nvPr/>
        </p:nvSpPr>
        <p:spPr>
          <a:xfrm>
            <a:off x="3278981" y="0"/>
            <a:ext cx="5865000" cy="5145300"/>
          </a:xfrm>
          <a:prstGeom prst="rect">
            <a:avLst/>
          </a:prstGeom>
          <a:solidFill>
            <a:srgbClr val="04BFBF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6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>
            <a:spLocks noGrp="1"/>
          </p:cNvSpPr>
          <p:nvPr>
            <p:ph type="sldNum" idx="12"/>
          </p:nvPr>
        </p:nvSpPr>
        <p:spPr>
          <a:xfrm>
            <a:off x="8404226" y="4861241"/>
            <a:ext cx="5055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675" tIns="16325" rIns="32675" bIns="163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1100"/>
              <a:buFont typeface="Merriweather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1100"/>
              <a:buFont typeface="Merriweather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1100"/>
              <a:buFont typeface="Merriweather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1100"/>
              <a:buFont typeface="Merriweather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1100"/>
              <a:buFont typeface="Merriweather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1100"/>
              <a:buFont typeface="Merriweather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1100"/>
              <a:buFont typeface="Merriweather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1100"/>
              <a:buFont typeface="Merriweather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1100"/>
              <a:buFont typeface="Merriweather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1"/>
          </p:nvPr>
        </p:nvSpPr>
        <p:spPr>
          <a:xfrm>
            <a:off x="595313" y="563831"/>
            <a:ext cx="7085100" cy="37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75" tIns="13375" rIns="13375" bIns="13375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●"/>
              <a:defRPr sz="2800" b="0" i="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603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00"/>
              <a:buChar char="○"/>
              <a:defRPr/>
            </a:lvl2pPr>
            <a:lvl3pPr marL="1371600" lvl="2" indent="-2603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00"/>
              <a:buChar char="■"/>
              <a:defRPr/>
            </a:lvl3pPr>
            <a:lvl4pPr marL="1828800" lvl="3" indent="-26035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500"/>
              <a:buChar char="●"/>
              <a:defRPr/>
            </a:lvl4pPr>
            <a:lvl5pPr marL="2286000" lvl="4" indent="-26035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500"/>
              <a:buChar char="○"/>
              <a:defRPr/>
            </a:lvl5pPr>
            <a:lvl6pPr marL="2743200" lvl="5" indent="-26035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500"/>
              <a:buChar char="■"/>
              <a:defRPr/>
            </a:lvl6pPr>
            <a:lvl7pPr marL="3200400" lvl="6" indent="-26035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500"/>
              <a:buChar char="●"/>
              <a:defRPr/>
            </a:lvl7pPr>
            <a:lvl8pPr marL="3657600" lvl="7" indent="-26035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500"/>
              <a:buChar char="○"/>
              <a:defRPr/>
            </a:lvl8pPr>
            <a:lvl9pPr marL="4114800" lvl="8" indent="-26035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5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/>
          <p:nvPr/>
        </p:nvSpPr>
        <p:spPr>
          <a:xfrm>
            <a:off x="0" y="4846439"/>
            <a:ext cx="9144000" cy="297000"/>
          </a:xfrm>
          <a:prstGeom prst="rect">
            <a:avLst/>
          </a:prstGeom>
          <a:solidFill>
            <a:srgbClr val="DC2B6F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5"/>
          <p:cNvSpPr txBox="1"/>
          <p:nvPr/>
        </p:nvSpPr>
        <p:spPr>
          <a:xfrm>
            <a:off x="6894314" y="4846439"/>
            <a:ext cx="18585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83800" rIns="83800" bIns="83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s" sz="12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www.loscreadores.cl</a:t>
            </a:r>
            <a:endParaRPr sz="12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1" name="Google Shape;101;p2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3620" y="185401"/>
            <a:ext cx="1083078" cy="937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Body">
  <p:cSld name="2_Title and Bod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6" descr="Imagen que contiene persona, interior, mesa, pared&#10;&#10;&#10;&#10;Descripción generada automáticamente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84643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6"/>
          <p:cNvSpPr txBox="1"/>
          <p:nvPr/>
        </p:nvSpPr>
        <p:spPr>
          <a:xfrm>
            <a:off x="0" y="4846439"/>
            <a:ext cx="9144000" cy="297000"/>
          </a:xfrm>
          <a:prstGeom prst="rect">
            <a:avLst/>
          </a:prstGeom>
          <a:solidFill>
            <a:srgbClr val="DC2B6F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6"/>
          <p:cNvSpPr txBox="1"/>
          <p:nvPr/>
        </p:nvSpPr>
        <p:spPr>
          <a:xfrm>
            <a:off x="6894314" y="4846439"/>
            <a:ext cx="18585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83800" rIns="83800" bIns="83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s" sz="12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www.loscreadores.cl</a:t>
            </a:r>
            <a:endParaRPr sz="12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6" name="Google Shape;106;p2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3621" y="199556"/>
            <a:ext cx="1083079" cy="936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Body 1">
  <p:cSld name="1_Title and 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7" descr="Imagen que contiene persona, grupo, pose, foto&#10;&#10;&#10;&#10;Descripción generada automáticamente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84644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7"/>
          <p:cNvSpPr txBox="1"/>
          <p:nvPr/>
        </p:nvSpPr>
        <p:spPr>
          <a:xfrm>
            <a:off x="0" y="4846439"/>
            <a:ext cx="9144000" cy="297000"/>
          </a:xfrm>
          <a:prstGeom prst="rect">
            <a:avLst/>
          </a:prstGeom>
          <a:solidFill>
            <a:srgbClr val="DC2B6F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7"/>
          <p:cNvSpPr txBox="1"/>
          <p:nvPr/>
        </p:nvSpPr>
        <p:spPr>
          <a:xfrm>
            <a:off x="6894314" y="4846439"/>
            <a:ext cx="18585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83800" rIns="83800" bIns="83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s" sz="12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www.loscreadores.cl</a:t>
            </a:r>
            <a:endParaRPr sz="12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1" name="Google Shape;111;p2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3621" y="199556"/>
            <a:ext cx="1083079" cy="936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Body 2">
  <p:cSld name="3_Title and Body 2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8" descr="45414523565_dd0d89a7fe_k (1)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8"/>
          <p:cNvSpPr txBox="1"/>
          <p:nvPr/>
        </p:nvSpPr>
        <p:spPr>
          <a:xfrm>
            <a:off x="0" y="4846439"/>
            <a:ext cx="9144000" cy="297000"/>
          </a:xfrm>
          <a:prstGeom prst="rect">
            <a:avLst/>
          </a:prstGeom>
          <a:solidFill>
            <a:srgbClr val="DC2B6F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8"/>
          <p:cNvSpPr txBox="1"/>
          <p:nvPr/>
        </p:nvSpPr>
        <p:spPr>
          <a:xfrm>
            <a:off x="6894314" y="4846439"/>
            <a:ext cx="18585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83800" rIns="83800" bIns="83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s" sz="12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www.loscreadores.cl</a:t>
            </a:r>
            <a:endParaRPr sz="12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6" name="Google Shape;116;p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3621" y="199556"/>
            <a:ext cx="1083079" cy="936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Body">
  <p:cSld name="3_Title and Bod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9" descr="46277260642_79a0ae2578_k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0429" cy="484643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9"/>
          <p:cNvSpPr txBox="1"/>
          <p:nvPr/>
        </p:nvSpPr>
        <p:spPr>
          <a:xfrm>
            <a:off x="0" y="4846439"/>
            <a:ext cx="9144000" cy="297000"/>
          </a:xfrm>
          <a:prstGeom prst="rect">
            <a:avLst/>
          </a:prstGeom>
          <a:solidFill>
            <a:srgbClr val="DC2B6F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9"/>
          <p:cNvSpPr txBox="1"/>
          <p:nvPr/>
        </p:nvSpPr>
        <p:spPr>
          <a:xfrm>
            <a:off x="6894314" y="4846439"/>
            <a:ext cx="18585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83800" rIns="83800" bIns="83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s" sz="12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www.loscreadores.cl</a:t>
            </a:r>
            <a:endParaRPr sz="12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1" name="Google Shape;121;p2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3621" y="199556"/>
            <a:ext cx="1083079" cy="936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"/>
          <p:cNvSpPr txBox="1"/>
          <p:nvPr/>
        </p:nvSpPr>
        <p:spPr>
          <a:xfrm>
            <a:off x="0" y="4846439"/>
            <a:ext cx="9144000" cy="297000"/>
          </a:xfrm>
          <a:prstGeom prst="rect">
            <a:avLst/>
          </a:prstGeom>
          <a:solidFill>
            <a:srgbClr val="D2DB2F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0"/>
          <p:cNvSpPr txBox="1"/>
          <p:nvPr/>
        </p:nvSpPr>
        <p:spPr>
          <a:xfrm>
            <a:off x="6894314" y="4846439"/>
            <a:ext cx="18585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83800" rIns="83800" bIns="83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s" sz="12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www.loscreadores.cl</a:t>
            </a:r>
            <a:endParaRPr sz="12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6" name="Google Shape;146;p3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0" name="Google Shape;150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4" name="Google Shape;154;p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5" name="Google Shape;155;p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" name="Google Shape;156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59" name="Google Shape;159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2" name="Google Shape;162;p4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3" name="Google Shape;163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 1">
  <p:cSld name="Title &amp; Subtitle 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3DB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1"/>
          <p:cNvSpPr txBox="1">
            <a:spLocks noGrp="1"/>
          </p:cNvSpPr>
          <p:nvPr>
            <p:ph type="title"/>
          </p:nvPr>
        </p:nvSpPr>
        <p:spPr>
          <a:xfrm>
            <a:off x="635847" y="1335730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75" tIns="13375" rIns="13375" bIns="13375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003E"/>
              </a:buClr>
              <a:buSzPts val="2700"/>
              <a:buFont typeface="Arial"/>
              <a:buNone/>
              <a:defRPr sz="5800" b="1" i="0" u="none" strike="noStrike" cap="none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1800"/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1800"/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1800"/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1800"/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1800"/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1800"/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1800"/>
            </a:lvl9pPr>
          </a:lstStyle>
          <a:p>
            <a:endParaRPr/>
          </a:p>
        </p:txBody>
      </p:sp>
      <p:sp>
        <p:nvSpPr>
          <p:cNvPr id="167" name="Google Shape;167;p41"/>
          <p:cNvSpPr txBox="1">
            <a:spLocks noGrp="1"/>
          </p:cNvSpPr>
          <p:nvPr>
            <p:ph type="body" idx="1"/>
          </p:nvPr>
        </p:nvSpPr>
        <p:spPr>
          <a:xfrm>
            <a:off x="595314" y="2710946"/>
            <a:ext cx="5129400" cy="1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75" tIns="13375" rIns="13375" bIns="13375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●"/>
              <a:defRPr sz="2400" b="0" i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603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00"/>
              <a:buChar char="○"/>
              <a:defRPr/>
            </a:lvl2pPr>
            <a:lvl3pPr marL="1371600" lvl="2" indent="-2603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00"/>
              <a:buChar char="■"/>
              <a:defRPr/>
            </a:lvl3pPr>
            <a:lvl4pPr marL="1828800" lvl="3" indent="-26035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500"/>
              <a:buChar char="●"/>
              <a:defRPr/>
            </a:lvl4pPr>
            <a:lvl5pPr marL="2286000" lvl="4" indent="-26035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500"/>
              <a:buChar char="○"/>
              <a:defRPr/>
            </a:lvl5pPr>
            <a:lvl6pPr marL="2743200" lvl="5" indent="-26035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500"/>
              <a:buChar char="■"/>
              <a:defRPr/>
            </a:lvl6pPr>
            <a:lvl7pPr marL="3200400" lvl="6" indent="-26035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500"/>
              <a:buChar char="●"/>
              <a:defRPr/>
            </a:lvl7pPr>
            <a:lvl8pPr marL="3657600" lvl="7" indent="-26035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500"/>
              <a:buChar char="○"/>
              <a:defRPr/>
            </a:lvl8pPr>
            <a:lvl9pPr marL="4114800" lvl="8" indent="-26035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500"/>
              <a:buChar char="■"/>
              <a:defRPr/>
            </a:lvl9pPr>
          </a:lstStyle>
          <a:p>
            <a:endParaRPr/>
          </a:p>
        </p:txBody>
      </p:sp>
      <p:sp>
        <p:nvSpPr>
          <p:cNvPr id="168" name="Google Shape;168;p41"/>
          <p:cNvSpPr txBox="1"/>
          <p:nvPr/>
        </p:nvSpPr>
        <p:spPr>
          <a:xfrm>
            <a:off x="0" y="4846439"/>
            <a:ext cx="9144000" cy="297000"/>
          </a:xfrm>
          <a:prstGeom prst="rect">
            <a:avLst/>
          </a:prstGeom>
          <a:solidFill>
            <a:srgbClr val="DC2B6F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1"/>
          <p:cNvSpPr txBox="1"/>
          <p:nvPr/>
        </p:nvSpPr>
        <p:spPr>
          <a:xfrm>
            <a:off x="6894314" y="4846439"/>
            <a:ext cx="18585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83800" rIns="83800" bIns="83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s" sz="12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www.loscreadores.cl</a:t>
            </a:r>
            <a:endParaRPr sz="12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0" name="Google Shape;170;p4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3621" y="199556"/>
            <a:ext cx="1083079" cy="936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Body 3">
  <p:cSld name="3_Title and Body 3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2"/>
          <p:cNvSpPr txBox="1"/>
          <p:nvPr/>
        </p:nvSpPr>
        <p:spPr>
          <a:xfrm>
            <a:off x="0" y="4846439"/>
            <a:ext cx="9144000" cy="297000"/>
          </a:xfrm>
          <a:prstGeom prst="rect">
            <a:avLst/>
          </a:prstGeom>
          <a:solidFill>
            <a:srgbClr val="DC2B6F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42" descr="Imagen que contiene persona, interior, pared, hombre&#10;&#10;Descripción generada automáticamente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8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42"/>
          <p:cNvSpPr txBox="1"/>
          <p:nvPr/>
        </p:nvSpPr>
        <p:spPr>
          <a:xfrm>
            <a:off x="6894314" y="4846439"/>
            <a:ext cx="18585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83800" rIns="83800" bIns="83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s" sz="12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www.loscreadores.cl</a:t>
            </a:r>
            <a:endParaRPr sz="12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5" name="Google Shape;175;p4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3621" y="199556"/>
            <a:ext cx="1083079" cy="936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co">
  <p:cSld name="Blank slide 3_2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3"/>
          <p:cNvSpPr txBox="1">
            <a:spLocks noGrp="1"/>
          </p:cNvSpPr>
          <p:nvPr>
            <p:ph type="body" idx="1"/>
          </p:nvPr>
        </p:nvSpPr>
        <p:spPr>
          <a:xfrm>
            <a:off x="571500" y="1448463"/>
            <a:ext cx="3804600" cy="31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15A2A"/>
              </a:buClr>
              <a:buSzPts val="1200"/>
              <a:buFont typeface="Arial"/>
              <a:buNone/>
              <a:defRPr/>
            </a:lvl1pPr>
            <a:lvl2pPr marL="914400" lvl="1" indent="-22860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rgbClr val="F15A2A"/>
              </a:buClr>
              <a:buSzPts val="1200"/>
              <a:buFont typeface="Arial"/>
              <a:buNone/>
              <a:defRPr/>
            </a:lvl2pPr>
            <a:lvl3pPr marL="1371600" lvl="2" indent="-22860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rgbClr val="F15A2A"/>
              </a:buClr>
              <a:buSzPts val="1200"/>
              <a:buFont typeface="Arial"/>
              <a:buNone/>
              <a:defRPr/>
            </a:lvl3pPr>
            <a:lvl4pPr marL="1828800" lvl="3" indent="-22860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rgbClr val="F15A2A"/>
              </a:buClr>
              <a:buSzPts val="1200"/>
              <a:buFont typeface="Arial"/>
              <a:buNone/>
              <a:defRPr/>
            </a:lvl4pPr>
            <a:lvl5pPr marL="2286000" lvl="4" indent="-228600" algn="l" rtl="0">
              <a:lnSpc>
                <a:spcPct val="125000"/>
              </a:lnSpc>
              <a:spcBef>
                <a:spcPts val="1100"/>
              </a:spcBef>
              <a:spcAft>
                <a:spcPts val="0"/>
              </a:spcAft>
              <a:buClr>
                <a:srgbClr val="F15A2A"/>
              </a:buClr>
              <a:buSzPts val="1200"/>
              <a:buFont typeface="Arial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5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3"/>
          <p:cNvSpPr txBox="1">
            <a:spLocks noGrp="1"/>
          </p:cNvSpPr>
          <p:nvPr>
            <p:ph type="title"/>
          </p:nvPr>
        </p:nvSpPr>
        <p:spPr>
          <a:xfrm>
            <a:off x="244929" y="631619"/>
            <a:ext cx="49395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png"/><Relationship Id="rId4" Type="http://schemas.openxmlformats.org/officeDocument/2006/relationships/hyperlink" Target="https://reloj-alarma.es/temporizador/#countdown=00:15:00&amp;enabled=0&amp;seconds=900&amp;title=Bootcamp+Los+Creadore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png"/><Relationship Id="rId4" Type="http://schemas.openxmlformats.org/officeDocument/2006/relationships/hyperlink" Target="https://reloj-alarma.es/temporizador/#countdown=00:15:00&amp;enabled=0&amp;seconds=900&amp;title=Bootcamp+Los+Creador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png"/><Relationship Id="rId4" Type="http://schemas.openxmlformats.org/officeDocument/2006/relationships/hyperlink" Target="https://reloj-alarma.es/temporizador/#countdown=00:15:00&amp;enabled=0&amp;seconds=900&amp;title=Bootcamp+Los+Creadore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png"/><Relationship Id="rId4" Type="http://schemas.openxmlformats.org/officeDocument/2006/relationships/hyperlink" Target="https://reloj-alarma.es/temporizador/#countdown=00:15:00&amp;enabled=0&amp;seconds=900&amp;title=Bootcamp+Los+Creadores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1E7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4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44"/>
          <p:cNvSpPr txBox="1"/>
          <p:nvPr/>
        </p:nvSpPr>
        <p:spPr>
          <a:xfrm rot="-232032">
            <a:off x="2481399" y="1017684"/>
            <a:ext cx="4261303" cy="477141"/>
          </a:xfrm>
          <a:prstGeom prst="rect">
            <a:avLst/>
          </a:prstGeom>
          <a:solidFill>
            <a:srgbClr val="F1E32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185" name="Google Shape;185;p44"/>
          <p:cNvSpPr txBox="1"/>
          <p:nvPr/>
        </p:nvSpPr>
        <p:spPr>
          <a:xfrm rot="-232034">
            <a:off x="2773415" y="1435255"/>
            <a:ext cx="3807570" cy="477141"/>
          </a:xfrm>
          <a:prstGeom prst="rect">
            <a:avLst/>
          </a:prstGeom>
          <a:solidFill>
            <a:srgbClr val="F1E32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186" name="Google Shape;186;p44"/>
          <p:cNvSpPr txBox="1"/>
          <p:nvPr/>
        </p:nvSpPr>
        <p:spPr>
          <a:xfrm rot="-232085">
            <a:off x="2484697" y="1806863"/>
            <a:ext cx="5314306" cy="631001"/>
          </a:xfrm>
          <a:prstGeom prst="rect">
            <a:avLst/>
          </a:prstGeom>
          <a:solidFill>
            <a:srgbClr val="F1E32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  <p:sp>
        <p:nvSpPr>
          <p:cNvPr id="187" name="Google Shape;187;p44"/>
          <p:cNvSpPr txBox="1"/>
          <p:nvPr/>
        </p:nvSpPr>
        <p:spPr>
          <a:xfrm rot="-173508">
            <a:off x="2916875" y="851398"/>
            <a:ext cx="3651149" cy="104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600">
                <a:latin typeface="Roboto Bk"/>
                <a:ea typeface="Roboto Bk"/>
                <a:cs typeface="Roboto Bk"/>
                <a:sym typeface="Roboto Black"/>
              </a:rPr>
              <a:t>Bootcamp</a:t>
            </a:r>
            <a:endParaRPr sz="5600">
              <a:latin typeface="Roboto Bk"/>
              <a:ea typeface="Roboto Bk"/>
              <a:cs typeface="Roboto Bk"/>
              <a:sym typeface="Roboto Black"/>
            </a:endParaRPr>
          </a:p>
        </p:txBody>
      </p:sp>
      <p:sp>
        <p:nvSpPr>
          <p:cNvPr id="188" name="Google Shape;188;p44"/>
          <p:cNvSpPr txBox="1"/>
          <p:nvPr/>
        </p:nvSpPr>
        <p:spPr>
          <a:xfrm rot="-173528">
            <a:off x="2372497" y="1599263"/>
            <a:ext cx="5226357" cy="95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>
                <a:latin typeface="Roboto Bk"/>
                <a:ea typeface="Roboto Bk"/>
                <a:cs typeface="Roboto Bk"/>
                <a:sym typeface="Roboto Black"/>
              </a:rPr>
              <a:t>Los Creadores</a:t>
            </a:r>
            <a:endParaRPr sz="5000">
              <a:latin typeface="Roboto Bk"/>
              <a:ea typeface="Roboto Bk"/>
              <a:cs typeface="Roboto Bk"/>
              <a:sym typeface="Roboto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3"/>
          <p:cNvSpPr txBox="1"/>
          <p:nvPr/>
        </p:nvSpPr>
        <p:spPr>
          <a:xfrm>
            <a:off x="210422" y="4883769"/>
            <a:ext cx="19422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9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www.loscreadores.cl</a:t>
            </a:r>
            <a:endParaRPr sz="1400" b="0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6" name="Google Shape;376;p5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800" y="4628024"/>
            <a:ext cx="495799" cy="4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3"/>
          <p:cNvSpPr txBox="1"/>
          <p:nvPr/>
        </p:nvSpPr>
        <p:spPr>
          <a:xfrm>
            <a:off x="720000" y="931375"/>
            <a:ext cx="6250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>
                <a:solidFill>
                  <a:srgbClr val="EE2D7B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proceso iterativo</a:t>
            </a:r>
            <a:endParaRPr sz="4500">
              <a:solidFill>
                <a:srgbClr val="00AFF0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grpSp>
        <p:nvGrpSpPr>
          <p:cNvPr id="378" name="Google Shape;378;p53"/>
          <p:cNvGrpSpPr/>
          <p:nvPr/>
        </p:nvGrpSpPr>
        <p:grpSpPr>
          <a:xfrm>
            <a:off x="1219600" y="2151200"/>
            <a:ext cx="1077400" cy="1075375"/>
            <a:chOff x="1168225" y="2188450"/>
            <a:chExt cx="1077400" cy="1075375"/>
          </a:xfrm>
        </p:grpSpPr>
        <p:pic>
          <p:nvPicPr>
            <p:cNvPr id="379" name="Google Shape;379;p53"/>
            <p:cNvPicPr preferRelativeResize="0"/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8225" y="2188450"/>
              <a:ext cx="1077400" cy="1075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0" name="Google Shape;380;p53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08200" y="2376088"/>
              <a:ext cx="797450" cy="700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1" name="Google Shape;381;p53"/>
          <p:cNvGrpSpPr/>
          <p:nvPr/>
        </p:nvGrpSpPr>
        <p:grpSpPr>
          <a:xfrm>
            <a:off x="2626450" y="2151205"/>
            <a:ext cx="1077400" cy="1075383"/>
            <a:chOff x="2509850" y="2188455"/>
            <a:chExt cx="1077400" cy="1075383"/>
          </a:xfrm>
        </p:grpSpPr>
        <p:pic>
          <p:nvPicPr>
            <p:cNvPr id="382" name="Google Shape;382;p53"/>
            <p:cNvPicPr preferRelativeResize="0"/>
            <p:nvPr/>
          </p:nvPicPr>
          <p:blipFill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9850" y="2188455"/>
              <a:ext cx="1077400" cy="10753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3" name="Google Shape;383;p53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49825" y="2405611"/>
              <a:ext cx="797450" cy="641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4" name="Google Shape;384;p53"/>
          <p:cNvGrpSpPr/>
          <p:nvPr/>
        </p:nvGrpSpPr>
        <p:grpSpPr>
          <a:xfrm>
            <a:off x="4033300" y="2150188"/>
            <a:ext cx="1077400" cy="1077400"/>
            <a:chOff x="3851475" y="2187450"/>
            <a:chExt cx="1077400" cy="1077400"/>
          </a:xfrm>
        </p:grpSpPr>
        <p:pic>
          <p:nvPicPr>
            <p:cNvPr id="385" name="Google Shape;385;p53"/>
            <p:cNvPicPr preferRelativeResize="0"/>
            <p:nvPr/>
          </p:nvPicPr>
          <p:blipFill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1475" y="2187450"/>
              <a:ext cx="1077400" cy="107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" name="Google Shape;386;p53"/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1450" y="2376363"/>
              <a:ext cx="797450" cy="6995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7" name="Google Shape;387;p53"/>
          <p:cNvGrpSpPr/>
          <p:nvPr/>
        </p:nvGrpSpPr>
        <p:grpSpPr>
          <a:xfrm>
            <a:off x="5440150" y="2150175"/>
            <a:ext cx="1077400" cy="1077400"/>
            <a:chOff x="5388775" y="2187425"/>
            <a:chExt cx="1077400" cy="1077400"/>
          </a:xfrm>
        </p:grpSpPr>
        <p:pic>
          <p:nvPicPr>
            <p:cNvPr id="388" name="Google Shape;388;p53"/>
            <p:cNvPicPr preferRelativeResize="0"/>
            <p:nvPr/>
          </p:nvPicPr>
          <p:blipFill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8775" y="2187425"/>
              <a:ext cx="1077400" cy="107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9" name="Google Shape;389;p53"/>
            <p:cNvPicPr preferRelativeResize="0"/>
            <p:nvPr/>
          </p:nvPicPr>
          <p:blipFill rotWithShape="1">
            <a:blip r:embed="rId11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21088" y="2379264"/>
              <a:ext cx="812775" cy="6937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0" name="Google Shape;390;p53"/>
          <p:cNvGrpSpPr/>
          <p:nvPr/>
        </p:nvGrpSpPr>
        <p:grpSpPr>
          <a:xfrm>
            <a:off x="6847000" y="2150188"/>
            <a:ext cx="1077400" cy="1077400"/>
            <a:chOff x="6795625" y="2187438"/>
            <a:chExt cx="1077400" cy="1077400"/>
          </a:xfrm>
        </p:grpSpPr>
        <p:pic>
          <p:nvPicPr>
            <p:cNvPr id="391" name="Google Shape;391;p53"/>
            <p:cNvPicPr preferRelativeResize="0"/>
            <p:nvPr/>
          </p:nvPicPr>
          <p:blipFill>
            <a:blip r:embed="rId1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5625" y="2187438"/>
              <a:ext cx="1077400" cy="107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2" name="Google Shape;392;p53"/>
            <p:cNvPicPr preferRelativeResize="0"/>
            <p:nvPr/>
          </p:nvPicPr>
          <p:blipFill rotWithShape="1">
            <a:blip r:embed="rId1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27938" y="2362050"/>
              <a:ext cx="812775" cy="728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3" name="Google Shape;393;p53"/>
          <p:cNvSpPr txBox="1"/>
          <p:nvPr/>
        </p:nvSpPr>
        <p:spPr>
          <a:xfrm>
            <a:off x="121965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51A81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empatizar</a:t>
            </a:r>
            <a:endParaRPr>
              <a:solidFill>
                <a:srgbClr val="951A81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394" name="Google Shape;394;p53"/>
          <p:cNvSpPr txBox="1"/>
          <p:nvPr/>
        </p:nvSpPr>
        <p:spPr>
          <a:xfrm>
            <a:off x="262650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A0E3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definir</a:t>
            </a:r>
            <a:endParaRPr>
              <a:solidFill>
                <a:srgbClr val="00A0E3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395" name="Google Shape;395;p53"/>
          <p:cNvSpPr txBox="1"/>
          <p:nvPr/>
        </p:nvSpPr>
        <p:spPr>
          <a:xfrm>
            <a:off x="403335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2D050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idear</a:t>
            </a:r>
            <a:endParaRPr>
              <a:solidFill>
                <a:srgbClr val="92D050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396" name="Google Shape;396;p53"/>
          <p:cNvSpPr txBox="1"/>
          <p:nvPr/>
        </p:nvSpPr>
        <p:spPr>
          <a:xfrm>
            <a:off x="544020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DC2B6F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prototipar</a:t>
            </a:r>
            <a:endParaRPr>
              <a:solidFill>
                <a:srgbClr val="DC2B6F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397" name="Google Shape;397;p53"/>
          <p:cNvSpPr txBox="1"/>
          <p:nvPr/>
        </p:nvSpPr>
        <p:spPr>
          <a:xfrm>
            <a:off x="684705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E0542F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COMUNICAR</a:t>
            </a:r>
            <a:endParaRPr>
              <a:solidFill>
                <a:srgbClr val="E0542F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cxnSp>
        <p:nvCxnSpPr>
          <p:cNvPr id="398" name="Google Shape;398;p53"/>
          <p:cNvCxnSpPr>
            <a:stCxn id="379" idx="0"/>
            <a:endCxn id="382" idx="0"/>
          </p:cNvCxnSpPr>
          <p:nvPr/>
        </p:nvCxnSpPr>
        <p:spPr>
          <a:xfrm rot="-5400000" flipH="1">
            <a:off x="2461500" y="1448000"/>
            <a:ext cx="600" cy="1407000"/>
          </a:xfrm>
          <a:prstGeom prst="curvedConnector3">
            <a:avLst>
              <a:gd name="adj1" fmla="val -39687500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cxnSp>
        <p:nvCxnSpPr>
          <p:cNvPr id="399" name="Google Shape;399;p53"/>
          <p:cNvCxnSpPr/>
          <p:nvPr/>
        </p:nvCxnSpPr>
        <p:spPr>
          <a:xfrm rot="-5400000" flipH="1">
            <a:off x="3868275" y="1448000"/>
            <a:ext cx="600" cy="1407000"/>
          </a:xfrm>
          <a:prstGeom prst="curvedConnector3">
            <a:avLst>
              <a:gd name="adj1" fmla="val -39687500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cxnSp>
        <p:nvCxnSpPr>
          <p:cNvPr id="400" name="Google Shape;400;p53"/>
          <p:cNvCxnSpPr/>
          <p:nvPr/>
        </p:nvCxnSpPr>
        <p:spPr>
          <a:xfrm rot="-5400000" flipH="1">
            <a:off x="5275125" y="1448000"/>
            <a:ext cx="600" cy="1407000"/>
          </a:xfrm>
          <a:prstGeom prst="curvedConnector3">
            <a:avLst>
              <a:gd name="adj1" fmla="val -39687500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cxnSp>
        <p:nvCxnSpPr>
          <p:cNvPr id="401" name="Google Shape;401;p53"/>
          <p:cNvCxnSpPr/>
          <p:nvPr/>
        </p:nvCxnSpPr>
        <p:spPr>
          <a:xfrm rot="5400000" flipH="1">
            <a:off x="6681900" y="2524375"/>
            <a:ext cx="600" cy="1407000"/>
          </a:xfrm>
          <a:prstGeom prst="curvedConnector3">
            <a:avLst>
              <a:gd name="adj1" fmla="val -39687500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cxnSp>
        <p:nvCxnSpPr>
          <p:cNvPr id="402" name="Google Shape;402;p53"/>
          <p:cNvCxnSpPr/>
          <p:nvPr/>
        </p:nvCxnSpPr>
        <p:spPr>
          <a:xfrm rot="5400000" flipH="1">
            <a:off x="5275150" y="2524375"/>
            <a:ext cx="600" cy="1407000"/>
          </a:xfrm>
          <a:prstGeom prst="curvedConnector3">
            <a:avLst>
              <a:gd name="adj1" fmla="val -39687500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cxnSp>
        <p:nvCxnSpPr>
          <p:cNvPr id="403" name="Google Shape;403;p53"/>
          <p:cNvCxnSpPr/>
          <p:nvPr/>
        </p:nvCxnSpPr>
        <p:spPr>
          <a:xfrm rot="5400000" flipH="1">
            <a:off x="3868275" y="2524375"/>
            <a:ext cx="600" cy="1407000"/>
          </a:xfrm>
          <a:prstGeom prst="curvedConnector3">
            <a:avLst>
              <a:gd name="adj1" fmla="val -39687500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cxnSp>
        <p:nvCxnSpPr>
          <p:cNvPr id="404" name="Google Shape;404;p53"/>
          <p:cNvCxnSpPr/>
          <p:nvPr/>
        </p:nvCxnSpPr>
        <p:spPr>
          <a:xfrm rot="5400000" flipH="1">
            <a:off x="2461500" y="2524375"/>
            <a:ext cx="600" cy="1407000"/>
          </a:xfrm>
          <a:prstGeom prst="curvedConnector3">
            <a:avLst>
              <a:gd name="adj1" fmla="val -39687500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cxnSp>
        <p:nvCxnSpPr>
          <p:cNvPr id="405" name="Google Shape;405;p53"/>
          <p:cNvCxnSpPr/>
          <p:nvPr/>
        </p:nvCxnSpPr>
        <p:spPr>
          <a:xfrm rot="-5400000" flipH="1">
            <a:off x="6681900" y="1448000"/>
            <a:ext cx="600" cy="1407000"/>
          </a:xfrm>
          <a:prstGeom prst="curvedConnector3">
            <a:avLst>
              <a:gd name="adj1" fmla="val -39687500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cxnSp>
        <p:nvCxnSpPr>
          <p:cNvPr id="406" name="Google Shape;406;p53"/>
          <p:cNvCxnSpPr>
            <a:stCxn id="379" idx="0"/>
            <a:endCxn id="388" idx="0"/>
          </p:cNvCxnSpPr>
          <p:nvPr/>
        </p:nvCxnSpPr>
        <p:spPr>
          <a:xfrm rot="-5400000">
            <a:off x="3868200" y="40400"/>
            <a:ext cx="900" cy="4220700"/>
          </a:xfrm>
          <a:prstGeom prst="curvedConnector3">
            <a:avLst>
              <a:gd name="adj1" fmla="val 50591667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cxnSp>
        <p:nvCxnSpPr>
          <p:cNvPr id="407" name="Google Shape;407;p53"/>
          <p:cNvCxnSpPr>
            <a:stCxn id="379" idx="0"/>
            <a:endCxn id="385" idx="0"/>
          </p:cNvCxnSpPr>
          <p:nvPr/>
        </p:nvCxnSpPr>
        <p:spPr>
          <a:xfrm rot="-5400000">
            <a:off x="3164700" y="743900"/>
            <a:ext cx="900" cy="2813700"/>
          </a:xfrm>
          <a:prstGeom prst="curvedConnector3">
            <a:avLst>
              <a:gd name="adj1" fmla="val 40238889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cxnSp>
        <p:nvCxnSpPr>
          <p:cNvPr id="408" name="Google Shape;408;p53"/>
          <p:cNvCxnSpPr/>
          <p:nvPr/>
        </p:nvCxnSpPr>
        <p:spPr>
          <a:xfrm rot="5400000">
            <a:off x="5274975" y="1116675"/>
            <a:ext cx="900" cy="4220700"/>
          </a:xfrm>
          <a:prstGeom prst="curvedConnector3">
            <a:avLst>
              <a:gd name="adj1" fmla="val 50591667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cxnSp>
        <p:nvCxnSpPr>
          <p:cNvPr id="409" name="Google Shape;409;p53"/>
          <p:cNvCxnSpPr/>
          <p:nvPr/>
        </p:nvCxnSpPr>
        <p:spPr>
          <a:xfrm rot="-5400000" flipH="1">
            <a:off x="4571550" y="402325"/>
            <a:ext cx="900" cy="5627400"/>
          </a:xfrm>
          <a:prstGeom prst="curvedConnector3">
            <a:avLst>
              <a:gd name="adj1" fmla="val 67158333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stealth" w="med" len="med"/>
            <a:tailEnd type="none" w="med" len="med"/>
          </a:ln>
        </p:spPr>
      </p:cxnSp>
      <p:cxnSp>
        <p:nvCxnSpPr>
          <p:cNvPr id="410" name="Google Shape;410;p53"/>
          <p:cNvCxnSpPr/>
          <p:nvPr/>
        </p:nvCxnSpPr>
        <p:spPr>
          <a:xfrm rot="5400000" flipH="1">
            <a:off x="5978550" y="1821025"/>
            <a:ext cx="600" cy="2813700"/>
          </a:xfrm>
          <a:prstGeom prst="curvedConnector3">
            <a:avLst>
              <a:gd name="adj1" fmla="val -61425006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stealth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4"/>
          <p:cNvSpPr/>
          <p:nvPr/>
        </p:nvSpPr>
        <p:spPr>
          <a:xfrm rot="5400000">
            <a:off x="6416850" y="2288300"/>
            <a:ext cx="554100" cy="8022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54"/>
          <p:cNvSpPr/>
          <p:nvPr/>
        </p:nvSpPr>
        <p:spPr>
          <a:xfrm rot="5400000">
            <a:off x="4548775" y="2162000"/>
            <a:ext cx="1076400" cy="1054800"/>
          </a:xfrm>
          <a:prstGeom prst="trapezoid">
            <a:avLst>
              <a:gd name="adj" fmla="val 25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54"/>
          <p:cNvSpPr/>
          <p:nvPr/>
        </p:nvSpPr>
        <p:spPr>
          <a:xfrm rot="-5400000">
            <a:off x="3493975" y="2162000"/>
            <a:ext cx="1076400" cy="1054800"/>
          </a:xfrm>
          <a:prstGeom prst="trapezoid">
            <a:avLst>
              <a:gd name="adj" fmla="val 25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54"/>
          <p:cNvSpPr/>
          <p:nvPr/>
        </p:nvSpPr>
        <p:spPr>
          <a:xfrm rot="5400000">
            <a:off x="1711700" y="2162000"/>
            <a:ext cx="1076400" cy="1054800"/>
          </a:xfrm>
          <a:prstGeom prst="trapezoid">
            <a:avLst>
              <a:gd name="adj" fmla="val 25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54"/>
          <p:cNvSpPr txBox="1"/>
          <p:nvPr/>
        </p:nvSpPr>
        <p:spPr>
          <a:xfrm>
            <a:off x="210422" y="4883769"/>
            <a:ext cx="19422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9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www.loscreadores.cl</a:t>
            </a:r>
            <a:endParaRPr sz="1400" b="0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20" name="Google Shape;420;p5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800" y="4628024"/>
            <a:ext cx="495799" cy="4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54"/>
          <p:cNvSpPr txBox="1"/>
          <p:nvPr/>
        </p:nvSpPr>
        <p:spPr>
          <a:xfrm>
            <a:off x="720000" y="931375"/>
            <a:ext cx="6250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>
                <a:solidFill>
                  <a:srgbClr val="EE2D7B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divergente y convergente</a:t>
            </a:r>
            <a:endParaRPr sz="4500">
              <a:solidFill>
                <a:srgbClr val="EE2D7B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grpSp>
        <p:nvGrpSpPr>
          <p:cNvPr id="422" name="Google Shape;422;p54"/>
          <p:cNvGrpSpPr/>
          <p:nvPr/>
        </p:nvGrpSpPr>
        <p:grpSpPr>
          <a:xfrm>
            <a:off x="1219600" y="2151200"/>
            <a:ext cx="1077400" cy="1075375"/>
            <a:chOff x="1168225" y="2188450"/>
            <a:chExt cx="1077400" cy="1075375"/>
          </a:xfrm>
        </p:grpSpPr>
        <p:pic>
          <p:nvPicPr>
            <p:cNvPr id="423" name="Google Shape;423;p54"/>
            <p:cNvPicPr preferRelativeResize="0"/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8225" y="2188450"/>
              <a:ext cx="1077400" cy="1075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4" name="Google Shape;424;p54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08200" y="2376088"/>
              <a:ext cx="797450" cy="700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5" name="Google Shape;425;p54"/>
          <p:cNvGrpSpPr/>
          <p:nvPr/>
        </p:nvGrpSpPr>
        <p:grpSpPr>
          <a:xfrm>
            <a:off x="2626450" y="2151205"/>
            <a:ext cx="1077400" cy="1075383"/>
            <a:chOff x="2509850" y="2188455"/>
            <a:chExt cx="1077400" cy="1075383"/>
          </a:xfrm>
        </p:grpSpPr>
        <p:pic>
          <p:nvPicPr>
            <p:cNvPr id="426" name="Google Shape;426;p54"/>
            <p:cNvPicPr preferRelativeResize="0"/>
            <p:nvPr/>
          </p:nvPicPr>
          <p:blipFill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9850" y="2188455"/>
              <a:ext cx="1077400" cy="10753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7" name="Google Shape;427;p54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49825" y="2405611"/>
              <a:ext cx="797450" cy="641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8" name="Google Shape;428;p54"/>
          <p:cNvGrpSpPr/>
          <p:nvPr/>
        </p:nvGrpSpPr>
        <p:grpSpPr>
          <a:xfrm>
            <a:off x="4033300" y="2150188"/>
            <a:ext cx="1077400" cy="1077400"/>
            <a:chOff x="3851475" y="2187450"/>
            <a:chExt cx="1077400" cy="1077400"/>
          </a:xfrm>
        </p:grpSpPr>
        <p:pic>
          <p:nvPicPr>
            <p:cNvPr id="429" name="Google Shape;429;p54"/>
            <p:cNvPicPr preferRelativeResize="0"/>
            <p:nvPr/>
          </p:nvPicPr>
          <p:blipFill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1475" y="2187450"/>
              <a:ext cx="1077400" cy="107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54"/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1450" y="2376363"/>
              <a:ext cx="797450" cy="6995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1" name="Google Shape;431;p54"/>
          <p:cNvGrpSpPr/>
          <p:nvPr/>
        </p:nvGrpSpPr>
        <p:grpSpPr>
          <a:xfrm>
            <a:off x="5440150" y="2150175"/>
            <a:ext cx="1077400" cy="1077400"/>
            <a:chOff x="5388775" y="2187425"/>
            <a:chExt cx="1077400" cy="1077400"/>
          </a:xfrm>
        </p:grpSpPr>
        <p:pic>
          <p:nvPicPr>
            <p:cNvPr id="432" name="Google Shape;432;p54"/>
            <p:cNvPicPr preferRelativeResize="0"/>
            <p:nvPr/>
          </p:nvPicPr>
          <p:blipFill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8775" y="2187425"/>
              <a:ext cx="1077400" cy="107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3" name="Google Shape;433;p54"/>
            <p:cNvPicPr preferRelativeResize="0"/>
            <p:nvPr/>
          </p:nvPicPr>
          <p:blipFill rotWithShape="1">
            <a:blip r:embed="rId11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21088" y="2379264"/>
              <a:ext cx="812775" cy="6937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4" name="Google Shape;434;p54"/>
          <p:cNvGrpSpPr/>
          <p:nvPr/>
        </p:nvGrpSpPr>
        <p:grpSpPr>
          <a:xfrm>
            <a:off x="6847000" y="2150188"/>
            <a:ext cx="1077400" cy="1077400"/>
            <a:chOff x="6795625" y="2187438"/>
            <a:chExt cx="1077400" cy="1077400"/>
          </a:xfrm>
        </p:grpSpPr>
        <p:pic>
          <p:nvPicPr>
            <p:cNvPr id="435" name="Google Shape;435;p54"/>
            <p:cNvPicPr preferRelativeResize="0"/>
            <p:nvPr/>
          </p:nvPicPr>
          <p:blipFill>
            <a:blip r:embed="rId1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5625" y="2187438"/>
              <a:ext cx="1077400" cy="107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6" name="Google Shape;436;p54"/>
            <p:cNvPicPr preferRelativeResize="0"/>
            <p:nvPr/>
          </p:nvPicPr>
          <p:blipFill rotWithShape="1">
            <a:blip r:embed="rId1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27938" y="2362050"/>
              <a:ext cx="812775" cy="728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7" name="Google Shape;437;p54"/>
          <p:cNvSpPr txBox="1"/>
          <p:nvPr/>
        </p:nvSpPr>
        <p:spPr>
          <a:xfrm>
            <a:off x="121965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51A81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empatizar</a:t>
            </a:r>
            <a:endParaRPr>
              <a:solidFill>
                <a:srgbClr val="951A81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438" name="Google Shape;438;p54"/>
          <p:cNvSpPr txBox="1"/>
          <p:nvPr/>
        </p:nvSpPr>
        <p:spPr>
          <a:xfrm>
            <a:off x="262650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A0E3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definir</a:t>
            </a:r>
            <a:endParaRPr>
              <a:solidFill>
                <a:srgbClr val="00A0E3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439" name="Google Shape;439;p54"/>
          <p:cNvSpPr txBox="1"/>
          <p:nvPr/>
        </p:nvSpPr>
        <p:spPr>
          <a:xfrm>
            <a:off x="403335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2D050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idear</a:t>
            </a:r>
            <a:endParaRPr>
              <a:solidFill>
                <a:srgbClr val="92D050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440" name="Google Shape;440;p54"/>
          <p:cNvSpPr txBox="1"/>
          <p:nvPr/>
        </p:nvSpPr>
        <p:spPr>
          <a:xfrm>
            <a:off x="544020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DC2B6F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prototipar</a:t>
            </a:r>
            <a:endParaRPr>
              <a:solidFill>
                <a:srgbClr val="DC2B6F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441" name="Google Shape;441;p54"/>
          <p:cNvSpPr txBox="1"/>
          <p:nvPr/>
        </p:nvSpPr>
        <p:spPr>
          <a:xfrm>
            <a:off x="684705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E0542F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COMUNICAR</a:t>
            </a:r>
            <a:endParaRPr>
              <a:solidFill>
                <a:srgbClr val="E0542F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2D7B"/>
        </a:solid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5"/>
          <p:cNvSpPr txBox="1">
            <a:spLocks noGrp="1"/>
          </p:cNvSpPr>
          <p:nvPr>
            <p:ph type="body" idx="4294967295"/>
          </p:nvPr>
        </p:nvSpPr>
        <p:spPr>
          <a:xfrm>
            <a:off x="720000" y="1046475"/>
            <a:ext cx="7267800" cy="3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</a:pPr>
            <a:r>
              <a:rPr lang="es" sz="7000">
                <a:solidFill>
                  <a:schemeClr val="lt1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MANOS A LA OBRA</a:t>
            </a:r>
            <a:endParaRPr sz="7000">
              <a:solidFill>
                <a:schemeClr val="lt1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7000">
              <a:solidFill>
                <a:schemeClr val="lt1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7000">
              <a:solidFill>
                <a:schemeClr val="lt1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6"/>
          <p:cNvSpPr txBox="1"/>
          <p:nvPr/>
        </p:nvSpPr>
        <p:spPr>
          <a:xfrm>
            <a:off x="210422" y="4883769"/>
            <a:ext cx="19422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9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www.loscreadores.cl</a:t>
            </a:r>
            <a:endParaRPr sz="1400" b="0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52" name="Google Shape;452;p5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800" y="4628024"/>
            <a:ext cx="495799" cy="4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56"/>
          <p:cNvSpPr txBox="1"/>
          <p:nvPr/>
        </p:nvSpPr>
        <p:spPr>
          <a:xfrm>
            <a:off x="720000" y="931375"/>
            <a:ext cx="6250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>
                <a:solidFill>
                  <a:srgbClr val="EE2D7B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vístete del creador</a:t>
            </a:r>
            <a:endParaRPr sz="4500">
              <a:solidFill>
                <a:srgbClr val="00AFF0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454" name="Google Shape;454;p56"/>
          <p:cNvSpPr txBox="1"/>
          <p:nvPr/>
        </p:nvSpPr>
        <p:spPr>
          <a:xfrm>
            <a:off x="1080875" y="1774600"/>
            <a:ext cx="6485400" cy="26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650" tIns="35650" rIns="35650" bIns="356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🧠💡🙋🏻‍♀️ Mentalidad abierta para la creatividad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👨‍👩‍👦‍👦🤰🏽🧍🏽‍♂Ponerse en el lugar del otro, conectar con las necesidades</a:t>
            </a:r>
            <a:endParaRPr sz="15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♥️ 😃 🌎 Soluciones que generen impacto positivo en el entorno</a:t>
            </a:r>
            <a:endParaRPr sz="15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👱🏼‍♀️👧🏻🧑🏻‍🦱 Trabajo en equipo, colaboración</a:t>
            </a:r>
            <a:endParaRPr sz="15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💭🤪🌟No hay ideas malas, mientras más locas mejor</a:t>
            </a:r>
            <a:endParaRPr sz="15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7"/>
          <p:cNvSpPr txBox="1"/>
          <p:nvPr/>
        </p:nvSpPr>
        <p:spPr>
          <a:xfrm>
            <a:off x="210422" y="4883769"/>
            <a:ext cx="19422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9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www.loscreadores.cl</a:t>
            </a:r>
            <a:endParaRPr sz="1400" b="0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60" name="Google Shape;460;p5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800" y="4628024"/>
            <a:ext cx="495799" cy="4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57"/>
          <p:cNvSpPr txBox="1"/>
          <p:nvPr/>
        </p:nvSpPr>
        <p:spPr>
          <a:xfrm>
            <a:off x="720000" y="931375"/>
            <a:ext cx="7172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>
                <a:solidFill>
                  <a:srgbClr val="EE2D7B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EMPATIZA CON LA COMUNIDAD</a:t>
            </a:r>
            <a:endParaRPr sz="4500">
              <a:solidFill>
                <a:srgbClr val="00AFF0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462" name="Google Shape;462;p57"/>
          <p:cNvSpPr txBox="1"/>
          <p:nvPr/>
        </p:nvSpPr>
        <p:spPr>
          <a:xfrm>
            <a:off x="5497575" y="1723250"/>
            <a:ext cx="32487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Lato"/>
              <a:buAutoNum type="arabicPeriod"/>
            </a:pPr>
            <a:r>
              <a:rPr lang="es" sz="120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Escriban en post-it todas las </a:t>
            </a:r>
            <a:r>
              <a:rPr lang="es" sz="1200" b="1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problemáticas o desafíos</a:t>
            </a:r>
            <a:r>
              <a:rPr lang="es" sz="120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que reconozcan en sus comunidades. Utilicen 1 post it para cada</a:t>
            </a:r>
            <a:r>
              <a:rPr lang="es" sz="12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una.</a:t>
            </a:r>
            <a:endParaRPr sz="12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🕑 tiempo: 10 min </a:t>
            </a:r>
            <a:endParaRPr sz="12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Lato"/>
              <a:buAutoNum type="arabicPeriod"/>
            </a:pPr>
            <a:r>
              <a:rPr lang="es" sz="1200" b="1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Seleccionen una</a:t>
            </a:r>
            <a:r>
              <a:rPr lang="es" sz="120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problemática o desafío </a:t>
            </a:r>
            <a:r>
              <a:rPr lang="es" sz="12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y dibujen</a:t>
            </a:r>
            <a:r>
              <a:rPr lang="es" sz="120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, incluyendo todos los factores y actores que intervienen</a:t>
            </a:r>
            <a:r>
              <a:rPr lang="es" sz="12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2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🕑 tiempo: 5 min </a:t>
            </a:r>
            <a:endParaRPr sz="1200" i="0" u="none" strike="noStrike" cap="non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200" i="0" u="none" strike="noStrike" cap="non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63" name="Google Shape;463;p5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075" y="1742450"/>
            <a:ext cx="4621699" cy="275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8"/>
          <p:cNvSpPr txBox="1"/>
          <p:nvPr/>
        </p:nvSpPr>
        <p:spPr>
          <a:xfrm>
            <a:off x="210422" y="4883769"/>
            <a:ext cx="19422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9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www.loscreadores.cl</a:t>
            </a:r>
            <a:endParaRPr sz="1400" b="0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69" name="Google Shape;469;p5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800" y="4628024"/>
            <a:ext cx="495799" cy="4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5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350" y="720875"/>
            <a:ext cx="6895277" cy="4116326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58"/>
          <p:cNvSpPr/>
          <p:nvPr/>
        </p:nvSpPr>
        <p:spPr>
          <a:xfrm>
            <a:off x="1834763" y="1798600"/>
            <a:ext cx="568500" cy="521700"/>
          </a:xfrm>
          <a:prstGeom prst="foldedCorner">
            <a:avLst>
              <a:gd name="adj" fmla="val 16667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Delincuencia en el barrio</a:t>
            </a:r>
            <a:endParaRPr sz="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2" name="Google Shape;472;p58"/>
          <p:cNvSpPr/>
          <p:nvPr/>
        </p:nvSpPr>
        <p:spPr>
          <a:xfrm>
            <a:off x="2521375" y="1798600"/>
            <a:ext cx="568500" cy="521700"/>
          </a:xfrm>
          <a:prstGeom prst="foldedCorner">
            <a:avLst>
              <a:gd name="adj" fmla="val 16667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Bullying en la escuela</a:t>
            </a:r>
            <a:endParaRPr sz="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3" name="Google Shape;473;p58"/>
          <p:cNvSpPr/>
          <p:nvPr/>
        </p:nvSpPr>
        <p:spPr>
          <a:xfrm>
            <a:off x="3207988" y="1798600"/>
            <a:ext cx="630000" cy="559200"/>
          </a:xfrm>
          <a:prstGeom prst="foldedCorner">
            <a:avLst>
              <a:gd name="adj" fmla="val 16667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Falta de transporte escolar</a:t>
            </a:r>
            <a:endParaRPr sz="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4" name="Google Shape;474;p58"/>
          <p:cNvSpPr/>
          <p:nvPr/>
        </p:nvSpPr>
        <p:spPr>
          <a:xfrm>
            <a:off x="3966063" y="1798600"/>
            <a:ext cx="568500" cy="521700"/>
          </a:xfrm>
          <a:prstGeom prst="foldedCorner">
            <a:avLst>
              <a:gd name="adj" fmla="val 16667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Mal uso del agua</a:t>
            </a:r>
            <a:endParaRPr sz="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5" name="Google Shape;475;p58"/>
          <p:cNvSpPr/>
          <p:nvPr/>
        </p:nvSpPr>
        <p:spPr>
          <a:xfrm>
            <a:off x="4662638" y="1798600"/>
            <a:ext cx="568500" cy="521700"/>
          </a:xfrm>
          <a:prstGeom prst="foldedCorner">
            <a:avLst>
              <a:gd name="adj" fmla="val 16667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Reciclaje en la escuela</a:t>
            </a:r>
            <a:endParaRPr sz="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6" name="Google Shape;476;p58"/>
          <p:cNvSpPr/>
          <p:nvPr/>
        </p:nvSpPr>
        <p:spPr>
          <a:xfrm>
            <a:off x="5359213" y="1798600"/>
            <a:ext cx="678000" cy="429000"/>
          </a:xfrm>
          <a:prstGeom prst="foldedCorner">
            <a:avLst>
              <a:gd name="adj" fmla="val 16667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Salud mental de estudiantes</a:t>
            </a:r>
            <a:endParaRPr sz="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7" name="Google Shape;477;p58"/>
          <p:cNvSpPr/>
          <p:nvPr/>
        </p:nvSpPr>
        <p:spPr>
          <a:xfrm>
            <a:off x="6165288" y="1798600"/>
            <a:ext cx="678000" cy="429000"/>
          </a:xfrm>
          <a:prstGeom prst="foldedCorner">
            <a:avLst>
              <a:gd name="adj" fmla="val 16667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Soledad del adulto mayor</a:t>
            </a:r>
            <a:endParaRPr sz="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8" name="Google Shape;478;p58"/>
          <p:cNvSpPr/>
          <p:nvPr/>
        </p:nvSpPr>
        <p:spPr>
          <a:xfrm>
            <a:off x="1405038" y="2824125"/>
            <a:ext cx="630000" cy="559200"/>
          </a:xfrm>
          <a:prstGeom prst="foldedCorner">
            <a:avLst>
              <a:gd name="adj" fmla="val 16667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Falta de transporte escolar</a:t>
            </a:r>
            <a:endParaRPr sz="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79" name="Google Shape;479;p58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762" y="2824128"/>
            <a:ext cx="3150452" cy="187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58"/>
          <p:cNvSpPr txBox="1"/>
          <p:nvPr/>
        </p:nvSpPr>
        <p:spPr>
          <a:xfrm>
            <a:off x="5712000" y="3037675"/>
            <a:ext cx="113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highlight>
                  <a:srgbClr val="FF00FF"/>
                </a:highlight>
                <a:latin typeface="Open Sans"/>
                <a:ea typeface="Open Sans"/>
                <a:cs typeface="Open Sans"/>
                <a:sym typeface="Open Sans"/>
              </a:rPr>
              <a:t>Todos los colegios tienen un horario de salida parecido</a:t>
            </a:r>
            <a:endParaRPr sz="600">
              <a:highlight>
                <a:srgbClr val="FF00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1" name="Google Shape;481;p58"/>
          <p:cNvSpPr txBox="1"/>
          <p:nvPr/>
        </p:nvSpPr>
        <p:spPr>
          <a:xfrm>
            <a:off x="5938650" y="4010025"/>
            <a:ext cx="113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highlight>
                  <a:srgbClr val="FF00FF"/>
                </a:highlight>
                <a:latin typeface="Open Sans"/>
                <a:ea typeface="Open Sans"/>
                <a:cs typeface="Open Sans"/>
                <a:sym typeface="Open Sans"/>
              </a:rPr>
              <a:t>Padres trabajan por lo que no pueden ir a buscar a hijos/as</a:t>
            </a:r>
            <a:endParaRPr sz="600">
              <a:highlight>
                <a:srgbClr val="FF00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2" name="Google Shape;482;p58"/>
          <p:cNvSpPr txBox="1"/>
          <p:nvPr/>
        </p:nvSpPr>
        <p:spPr>
          <a:xfrm>
            <a:off x="2035050" y="3389938"/>
            <a:ext cx="1275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highlight>
                  <a:srgbClr val="FF00FF"/>
                </a:highlight>
                <a:latin typeface="Open Sans"/>
                <a:ea typeface="Open Sans"/>
                <a:cs typeface="Open Sans"/>
                <a:sym typeface="Open Sans"/>
              </a:rPr>
              <a:t>Hay pocos furgones escolares porque en la pandemia dejaron de trabajar</a:t>
            </a:r>
            <a:endParaRPr sz="600">
              <a:highlight>
                <a:srgbClr val="FF00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3" name="Google Shape;483;p58"/>
          <p:cNvSpPr txBox="1"/>
          <p:nvPr/>
        </p:nvSpPr>
        <p:spPr>
          <a:xfrm>
            <a:off x="1932400" y="4136850"/>
            <a:ext cx="127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highlight>
                  <a:srgbClr val="FF00FF"/>
                </a:highlight>
                <a:latin typeface="Open Sans"/>
                <a:ea typeface="Open Sans"/>
                <a:cs typeface="Open Sans"/>
                <a:sym typeface="Open Sans"/>
              </a:rPr>
              <a:t>Niños, niñas y jóvenes deben llegar seguros a sus casa</a:t>
            </a:r>
            <a:endParaRPr sz="600">
              <a:highlight>
                <a:srgbClr val="FF00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9"/>
          <p:cNvSpPr txBox="1"/>
          <p:nvPr/>
        </p:nvSpPr>
        <p:spPr>
          <a:xfrm>
            <a:off x="210422" y="4883769"/>
            <a:ext cx="19422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9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www.loscreadores.cl</a:t>
            </a:r>
            <a:endParaRPr sz="1400" b="0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89" name="Google Shape;489;p5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800" y="4628024"/>
            <a:ext cx="495799" cy="4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59">
            <a:hlinkClick r:id="rId4"/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0100" y="1225175"/>
            <a:ext cx="6334800" cy="259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0"/>
          <p:cNvSpPr txBox="1"/>
          <p:nvPr/>
        </p:nvSpPr>
        <p:spPr>
          <a:xfrm>
            <a:off x="210422" y="4883769"/>
            <a:ext cx="19422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9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www.loscreadores.cl</a:t>
            </a:r>
            <a:endParaRPr sz="1400" b="0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96" name="Google Shape;496;p6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800" y="4628024"/>
            <a:ext cx="495799" cy="4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60"/>
          <p:cNvSpPr txBox="1"/>
          <p:nvPr/>
        </p:nvSpPr>
        <p:spPr>
          <a:xfrm>
            <a:off x="720000" y="931375"/>
            <a:ext cx="7172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>
                <a:solidFill>
                  <a:srgbClr val="EE2D7B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Define el desafío</a:t>
            </a:r>
            <a:endParaRPr sz="4500">
              <a:solidFill>
                <a:srgbClr val="00AFF0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498" name="Google Shape;498;p60"/>
          <p:cNvSpPr txBox="1"/>
          <p:nvPr/>
        </p:nvSpPr>
        <p:spPr>
          <a:xfrm>
            <a:off x="5497575" y="1723250"/>
            <a:ext cx="32487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Lato"/>
              <a:buAutoNum type="arabicPeriod"/>
            </a:pPr>
            <a:r>
              <a:rPr lang="es" sz="120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Escriba</a:t>
            </a:r>
            <a:r>
              <a:rPr lang="es" sz="12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el tema de la problemática seleccionada.</a:t>
            </a:r>
            <a:endParaRPr sz="12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Open Sans"/>
              <a:buAutoNum type="arabicPeriod"/>
            </a:pPr>
            <a:r>
              <a:rPr lang="es" sz="1200" b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Profundicen</a:t>
            </a:r>
            <a:r>
              <a:rPr lang="es" sz="12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en el desafío: miembros, causas y consecuencias. </a:t>
            </a:r>
            <a:endParaRPr sz="12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🕑 tiempo: 10 min </a:t>
            </a:r>
            <a:endParaRPr sz="12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Lato"/>
              <a:buAutoNum type="arabicPeriod"/>
            </a:pPr>
            <a:r>
              <a:rPr lang="es" sz="1200" b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Definan en una frase </a:t>
            </a:r>
            <a:r>
              <a:rPr lang="es" sz="12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el desafío.</a:t>
            </a:r>
            <a:endParaRPr sz="12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🕑 tiempo: 5 min </a:t>
            </a:r>
            <a:endParaRPr sz="12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200" i="0" u="none" strike="noStrike" cap="non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99" name="Google Shape;499;p6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0" y="1788200"/>
            <a:ext cx="4506552" cy="268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1"/>
          <p:cNvSpPr txBox="1"/>
          <p:nvPr/>
        </p:nvSpPr>
        <p:spPr>
          <a:xfrm>
            <a:off x="210422" y="4883769"/>
            <a:ext cx="19422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9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www.loscreadores.cl</a:t>
            </a:r>
            <a:endParaRPr sz="1400" b="0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05" name="Google Shape;505;p6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800" y="4628024"/>
            <a:ext cx="495799" cy="4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6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1650" y="781525"/>
            <a:ext cx="6540701" cy="3896076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61"/>
          <p:cNvSpPr/>
          <p:nvPr/>
        </p:nvSpPr>
        <p:spPr>
          <a:xfrm>
            <a:off x="3164438" y="1391925"/>
            <a:ext cx="630000" cy="559200"/>
          </a:xfrm>
          <a:prstGeom prst="foldedCorner">
            <a:avLst>
              <a:gd name="adj" fmla="val 16667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Falta de transporte escolar</a:t>
            </a:r>
            <a:endParaRPr sz="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8" name="Google Shape;508;p61"/>
          <p:cNvSpPr/>
          <p:nvPr/>
        </p:nvSpPr>
        <p:spPr>
          <a:xfrm>
            <a:off x="1565077" y="2449975"/>
            <a:ext cx="736500" cy="559200"/>
          </a:xfrm>
          <a:prstGeom prst="foldedCorner">
            <a:avLst>
              <a:gd name="adj" fmla="val 16667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Niños, niñas y jóvenes que deben llegar a casa</a:t>
            </a:r>
            <a:endParaRPr sz="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9" name="Google Shape;509;p61"/>
          <p:cNvSpPr/>
          <p:nvPr/>
        </p:nvSpPr>
        <p:spPr>
          <a:xfrm>
            <a:off x="2481552" y="2449963"/>
            <a:ext cx="736500" cy="559200"/>
          </a:xfrm>
          <a:prstGeom prst="foldedCorner">
            <a:avLst>
              <a:gd name="adj" fmla="val 16667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Padres y apoderados que no pueden ir a buscarlos</a:t>
            </a:r>
            <a:endParaRPr sz="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0" name="Google Shape;510;p61"/>
          <p:cNvSpPr/>
          <p:nvPr/>
        </p:nvSpPr>
        <p:spPr>
          <a:xfrm>
            <a:off x="3668225" y="2449975"/>
            <a:ext cx="851100" cy="429000"/>
          </a:xfrm>
          <a:prstGeom prst="foldedCorner">
            <a:avLst>
              <a:gd name="adj" fmla="val 16667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Sienten preocupación y estrés</a:t>
            </a:r>
            <a:endParaRPr sz="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1" name="Google Shape;511;p61"/>
          <p:cNvSpPr/>
          <p:nvPr/>
        </p:nvSpPr>
        <p:spPr>
          <a:xfrm>
            <a:off x="4625650" y="2449975"/>
            <a:ext cx="736500" cy="429000"/>
          </a:xfrm>
          <a:prstGeom prst="foldedCorner">
            <a:avLst>
              <a:gd name="adj" fmla="val 16667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Sienten inseguridad</a:t>
            </a:r>
            <a:endParaRPr sz="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2" name="Google Shape;512;p61"/>
          <p:cNvSpPr/>
          <p:nvPr/>
        </p:nvSpPr>
        <p:spPr>
          <a:xfrm>
            <a:off x="3889150" y="2965775"/>
            <a:ext cx="736500" cy="429000"/>
          </a:xfrm>
          <a:prstGeom prst="foldedCorner">
            <a:avLst>
              <a:gd name="adj" fmla="val 16667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Se sienten vulnerables</a:t>
            </a:r>
            <a:endParaRPr sz="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3" name="Google Shape;513;p61"/>
          <p:cNvSpPr/>
          <p:nvPr/>
        </p:nvSpPr>
        <p:spPr>
          <a:xfrm>
            <a:off x="4717925" y="3009175"/>
            <a:ext cx="736500" cy="429000"/>
          </a:xfrm>
          <a:prstGeom prst="foldedCorner">
            <a:avLst>
              <a:gd name="adj" fmla="val 16667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Angustia y miedo a que les pase algo</a:t>
            </a:r>
            <a:endParaRPr sz="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4" name="Google Shape;514;p61"/>
          <p:cNvSpPr/>
          <p:nvPr/>
        </p:nvSpPr>
        <p:spPr>
          <a:xfrm>
            <a:off x="5784375" y="2536775"/>
            <a:ext cx="736500" cy="429000"/>
          </a:xfrm>
          <a:prstGeom prst="foldedCorner">
            <a:avLst>
              <a:gd name="adj" fmla="val 16667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Poca oferta de furgón escolar</a:t>
            </a:r>
            <a:endParaRPr sz="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5" name="Google Shape;515;p61"/>
          <p:cNvSpPr/>
          <p:nvPr/>
        </p:nvSpPr>
        <p:spPr>
          <a:xfrm>
            <a:off x="6654275" y="2515075"/>
            <a:ext cx="851100" cy="559200"/>
          </a:xfrm>
          <a:prstGeom prst="foldedCorner">
            <a:avLst>
              <a:gd name="adj" fmla="val 16667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 hay furgón escolar porque por pandemia se retiraron</a:t>
            </a:r>
            <a:endParaRPr sz="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6" name="Google Shape;516;p61"/>
          <p:cNvSpPr txBox="1"/>
          <p:nvPr/>
        </p:nvSpPr>
        <p:spPr>
          <a:xfrm>
            <a:off x="1494625" y="3967638"/>
            <a:ext cx="1275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solidFill>
                  <a:schemeClr val="lt1"/>
                </a:solidFill>
                <a:highlight>
                  <a:srgbClr val="FF00FF"/>
                </a:highlight>
                <a:latin typeface="Open Sans"/>
                <a:ea typeface="Open Sans"/>
                <a:cs typeface="Open Sans"/>
                <a:sym typeface="Open Sans"/>
              </a:rPr>
              <a:t>Padres y apoderados de NNJ</a:t>
            </a:r>
            <a:endParaRPr sz="600">
              <a:solidFill>
                <a:schemeClr val="lt1"/>
              </a:solidFill>
              <a:highlight>
                <a:srgbClr val="FF00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7" name="Google Shape;517;p61"/>
          <p:cNvSpPr txBox="1"/>
          <p:nvPr/>
        </p:nvSpPr>
        <p:spPr>
          <a:xfrm>
            <a:off x="3833225" y="3967650"/>
            <a:ext cx="1841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solidFill>
                  <a:schemeClr val="lt1"/>
                </a:solidFill>
                <a:highlight>
                  <a:srgbClr val="FF00FF"/>
                </a:highlight>
                <a:latin typeface="Open Sans"/>
                <a:ea typeface="Open Sans"/>
                <a:cs typeface="Open Sans"/>
                <a:sym typeface="Open Sans"/>
              </a:rPr>
              <a:t>transporte para sus hijos/as luego del colegio</a:t>
            </a:r>
            <a:endParaRPr sz="600">
              <a:solidFill>
                <a:schemeClr val="lt1"/>
              </a:solidFill>
              <a:highlight>
                <a:srgbClr val="FF00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8" name="Google Shape;518;p61"/>
          <p:cNvSpPr txBox="1"/>
          <p:nvPr/>
        </p:nvSpPr>
        <p:spPr>
          <a:xfrm>
            <a:off x="5942375" y="3967650"/>
            <a:ext cx="184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solidFill>
                  <a:schemeClr val="lt1"/>
                </a:solidFill>
                <a:highlight>
                  <a:srgbClr val="FF00FF"/>
                </a:highlight>
                <a:latin typeface="Open Sans"/>
                <a:ea typeface="Open Sans"/>
                <a:cs typeface="Open Sans"/>
                <a:sym typeface="Open Sans"/>
              </a:rPr>
              <a:t>hay muy pocos furgones escolares luego de la pandemia</a:t>
            </a:r>
            <a:endParaRPr sz="600">
              <a:solidFill>
                <a:schemeClr val="lt1"/>
              </a:solidFill>
              <a:highlight>
                <a:srgbClr val="FF00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62"/>
          <p:cNvSpPr txBox="1"/>
          <p:nvPr/>
        </p:nvSpPr>
        <p:spPr>
          <a:xfrm>
            <a:off x="210422" y="4883769"/>
            <a:ext cx="19422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9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www.loscreadores.cl</a:t>
            </a:r>
            <a:endParaRPr sz="1400" b="0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24" name="Google Shape;524;p6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800" y="4628024"/>
            <a:ext cx="495799" cy="4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62">
            <a:hlinkClick r:id="rId4"/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0100" y="1225175"/>
            <a:ext cx="6334800" cy="259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 txBox="1"/>
          <p:nvPr/>
        </p:nvSpPr>
        <p:spPr>
          <a:xfrm>
            <a:off x="210422" y="4883769"/>
            <a:ext cx="19422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9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www.loscreadores.cl</a:t>
            </a:r>
            <a:endParaRPr sz="1400" b="0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4" name="Google Shape;194;p4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800" y="4628024"/>
            <a:ext cx="495799" cy="4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4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4900" y="2180425"/>
            <a:ext cx="5134200" cy="24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45"/>
          <p:cNvSpPr txBox="1"/>
          <p:nvPr/>
        </p:nvSpPr>
        <p:spPr>
          <a:xfrm>
            <a:off x="1446600" y="878375"/>
            <a:ext cx="6250800" cy="10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500">
                <a:solidFill>
                  <a:srgbClr val="EE2D7B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Design Thinking</a:t>
            </a:r>
            <a:endParaRPr sz="6500">
              <a:solidFill>
                <a:srgbClr val="EE2D7B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>
                <a:solidFill>
                  <a:srgbClr val="00AFF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Creatividad para innovar</a:t>
            </a:r>
            <a:endParaRPr sz="2300">
              <a:solidFill>
                <a:srgbClr val="00AFF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63"/>
          <p:cNvSpPr txBox="1"/>
          <p:nvPr/>
        </p:nvSpPr>
        <p:spPr>
          <a:xfrm>
            <a:off x="210422" y="4883769"/>
            <a:ext cx="19422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9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www.loscreadores.cl</a:t>
            </a:r>
            <a:endParaRPr sz="1400" b="0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31" name="Google Shape;531;p6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800" y="4628024"/>
            <a:ext cx="495799" cy="4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63"/>
          <p:cNvSpPr txBox="1"/>
          <p:nvPr/>
        </p:nvSpPr>
        <p:spPr>
          <a:xfrm>
            <a:off x="720000" y="931375"/>
            <a:ext cx="7172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>
                <a:solidFill>
                  <a:srgbClr val="EE2D7B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Lluvia de ideas</a:t>
            </a:r>
            <a:endParaRPr sz="4500">
              <a:solidFill>
                <a:srgbClr val="00AFF0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533" name="Google Shape;533;p63"/>
          <p:cNvSpPr txBox="1"/>
          <p:nvPr/>
        </p:nvSpPr>
        <p:spPr>
          <a:xfrm>
            <a:off x="5357825" y="1723250"/>
            <a:ext cx="33885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Lato"/>
              <a:buAutoNum type="arabicPeriod"/>
            </a:pPr>
            <a:r>
              <a:rPr lang="es" sz="120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Escriba</a:t>
            </a:r>
            <a:r>
              <a:rPr lang="es" sz="12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todas las soluciones que se les ocurran para su desafío. </a:t>
            </a:r>
            <a:r>
              <a:rPr lang="es" sz="1200" b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¡Todas las ideas son buenas! ¡Más es mejor!  </a:t>
            </a:r>
            <a:r>
              <a:rPr lang="es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🕑 tiempo: 10 min</a:t>
            </a:r>
            <a:endParaRPr sz="12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Open Sans"/>
              <a:buAutoNum type="arabicPeriod"/>
            </a:pPr>
            <a:r>
              <a:rPr lang="es" sz="12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Cada miembro del equipo elige una solución. </a:t>
            </a:r>
            <a:r>
              <a:rPr lang="es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Por votación, todo el equipo selecciona</a:t>
            </a:r>
            <a:r>
              <a:rPr lang="es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1 solución </a:t>
            </a:r>
            <a:r>
              <a:rPr lang="es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que será la solución a desarrollar. </a:t>
            </a:r>
            <a:endParaRPr sz="12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🕑 tiempo: 5 min </a:t>
            </a:r>
            <a:endParaRPr sz="12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0" u="none" strike="noStrike" cap="non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200" i="0" u="none" strike="noStrike" cap="non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34" name="Google Shape;534;p6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0" y="1723250"/>
            <a:ext cx="4510099" cy="268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4"/>
          <p:cNvSpPr txBox="1"/>
          <p:nvPr/>
        </p:nvSpPr>
        <p:spPr>
          <a:xfrm>
            <a:off x="210422" y="4883769"/>
            <a:ext cx="19422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9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www.loscreadores.cl</a:t>
            </a:r>
            <a:endParaRPr sz="1400" b="0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40" name="Google Shape;540;p6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800" y="4628024"/>
            <a:ext cx="495799" cy="4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64"/>
          <p:cNvSpPr txBox="1"/>
          <p:nvPr/>
        </p:nvSpPr>
        <p:spPr>
          <a:xfrm>
            <a:off x="720000" y="931375"/>
            <a:ext cx="7172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>
                <a:solidFill>
                  <a:srgbClr val="EE2D7B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Lluvia de ideas</a:t>
            </a:r>
            <a:endParaRPr sz="4500">
              <a:solidFill>
                <a:srgbClr val="00AFF0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542" name="Google Shape;542;p64"/>
          <p:cNvSpPr txBox="1"/>
          <p:nvPr/>
        </p:nvSpPr>
        <p:spPr>
          <a:xfrm>
            <a:off x="2002200" y="1713925"/>
            <a:ext cx="5139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¡Atención!</a:t>
            </a:r>
            <a:endParaRPr sz="1800" b="1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Se aceptan </a:t>
            </a:r>
            <a:r>
              <a:rPr lang="es" sz="1800">
                <a:solidFill>
                  <a:srgbClr val="FFFFFF"/>
                </a:solidFill>
                <a:highlight>
                  <a:srgbClr val="EE2D7B"/>
                </a:highlight>
                <a:latin typeface="Open Sans"/>
                <a:ea typeface="Open Sans"/>
                <a:cs typeface="Open Sans"/>
                <a:sym typeface="Open Sans"/>
              </a:rPr>
              <a:t>todas</a:t>
            </a:r>
            <a:r>
              <a:rPr lang="es" sz="18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las ideas, mientras </a:t>
            </a:r>
            <a:r>
              <a:rPr lang="es" sz="1800">
                <a:solidFill>
                  <a:schemeClr val="lt1"/>
                </a:solidFill>
                <a:highlight>
                  <a:srgbClr val="EE2D7B"/>
                </a:highlight>
                <a:latin typeface="Open Sans"/>
                <a:ea typeface="Open Sans"/>
                <a:cs typeface="Open Sans"/>
                <a:sym typeface="Open Sans"/>
              </a:rPr>
              <a:t>más ideas mejor</a:t>
            </a:r>
            <a:r>
              <a:rPr lang="es" sz="18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. Mientras más </a:t>
            </a:r>
            <a:r>
              <a:rPr lang="es" sz="1800">
                <a:solidFill>
                  <a:schemeClr val="lt1"/>
                </a:solidFill>
                <a:highlight>
                  <a:srgbClr val="EE2D7B"/>
                </a:highlight>
                <a:latin typeface="Open Sans"/>
                <a:ea typeface="Open Sans"/>
                <a:cs typeface="Open Sans"/>
                <a:sym typeface="Open Sans"/>
              </a:rPr>
              <a:t>alocadas mejor</a:t>
            </a:r>
            <a:r>
              <a:rPr lang="es" sz="18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8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800" i="0" u="none" strike="noStrike" cap="non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43" name="Google Shape;543;p6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050" y="2773950"/>
            <a:ext cx="1661899" cy="166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5"/>
          <p:cNvSpPr txBox="1"/>
          <p:nvPr/>
        </p:nvSpPr>
        <p:spPr>
          <a:xfrm>
            <a:off x="210422" y="4883769"/>
            <a:ext cx="19422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9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www.loscreadores.cl</a:t>
            </a:r>
            <a:endParaRPr sz="1400" b="0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49" name="Google Shape;549;p6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800" y="4628024"/>
            <a:ext cx="495799" cy="4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6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2113" y="788450"/>
            <a:ext cx="6439776" cy="3839576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65"/>
          <p:cNvSpPr/>
          <p:nvPr/>
        </p:nvSpPr>
        <p:spPr>
          <a:xfrm>
            <a:off x="1639826" y="2292150"/>
            <a:ext cx="684000" cy="559200"/>
          </a:xfrm>
          <a:prstGeom prst="foldedCorner">
            <a:avLst>
              <a:gd name="adj" fmla="val 16667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App móvil para solicitar un transporte</a:t>
            </a:r>
            <a:endParaRPr sz="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2" name="Google Shape;552;p65"/>
          <p:cNvSpPr/>
          <p:nvPr/>
        </p:nvSpPr>
        <p:spPr>
          <a:xfrm>
            <a:off x="2515525" y="2292150"/>
            <a:ext cx="810900" cy="559200"/>
          </a:xfrm>
          <a:prstGeom prst="foldedCorner">
            <a:avLst>
              <a:gd name="adj" fmla="val 16667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App móvil para que padres hagan turnos en la comuna</a:t>
            </a:r>
            <a:endParaRPr sz="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3" name="Google Shape;553;p65"/>
          <p:cNvSpPr/>
          <p:nvPr/>
        </p:nvSpPr>
        <p:spPr>
          <a:xfrm>
            <a:off x="1606075" y="2972400"/>
            <a:ext cx="751500" cy="559200"/>
          </a:xfrm>
          <a:prstGeom prst="foldedCorner">
            <a:avLst>
              <a:gd name="adj" fmla="val 16667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Transporte robot automático</a:t>
            </a:r>
            <a:endParaRPr sz="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4" name="Google Shape;554;p65"/>
          <p:cNvSpPr/>
          <p:nvPr/>
        </p:nvSpPr>
        <p:spPr>
          <a:xfrm>
            <a:off x="2416475" y="2972400"/>
            <a:ext cx="615300" cy="428700"/>
          </a:xfrm>
          <a:prstGeom prst="foldedCorner">
            <a:avLst>
              <a:gd name="adj" fmla="val 16667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Uber para escolares</a:t>
            </a:r>
            <a:endParaRPr sz="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5" name="Google Shape;555;p65"/>
          <p:cNvSpPr/>
          <p:nvPr/>
        </p:nvSpPr>
        <p:spPr>
          <a:xfrm>
            <a:off x="1742275" y="3870250"/>
            <a:ext cx="615300" cy="428700"/>
          </a:xfrm>
          <a:prstGeom prst="foldedCorner">
            <a:avLst>
              <a:gd name="adj" fmla="val 16667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6" name="Google Shape;556;p65"/>
          <p:cNvSpPr/>
          <p:nvPr/>
        </p:nvSpPr>
        <p:spPr>
          <a:xfrm>
            <a:off x="2755225" y="3482200"/>
            <a:ext cx="615300" cy="428700"/>
          </a:xfrm>
          <a:prstGeom prst="foldedCorner">
            <a:avLst>
              <a:gd name="adj" fmla="val 16667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7" name="Google Shape;557;p65"/>
          <p:cNvSpPr/>
          <p:nvPr/>
        </p:nvSpPr>
        <p:spPr>
          <a:xfrm>
            <a:off x="2515525" y="3992000"/>
            <a:ext cx="615300" cy="428700"/>
          </a:xfrm>
          <a:prstGeom prst="foldedCorner">
            <a:avLst>
              <a:gd name="adj" fmla="val 16667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8" name="Google Shape;558;p65"/>
          <p:cNvSpPr/>
          <p:nvPr/>
        </p:nvSpPr>
        <p:spPr>
          <a:xfrm>
            <a:off x="3882700" y="2357400"/>
            <a:ext cx="615300" cy="428700"/>
          </a:xfrm>
          <a:prstGeom prst="foldedCorner">
            <a:avLst>
              <a:gd name="adj" fmla="val 16667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Uber para escolares</a:t>
            </a:r>
            <a:endParaRPr sz="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9" name="Google Shape;559;p65"/>
          <p:cNvSpPr/>
          <p:nvPr/>
        </p:nvSpPr>
        <p:spPr>
          <a:xfrm>
            <a:off x="4382425" y="2972400"/>
            <a:ext cx="810900" cy="559200"/>
          </a:xfrm>
          <a:prstGeom prst="foldedCorner">
            <a:avLst>
              <a:gd name="adj" fmla="val 16667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App móvil para que padres hagan turnos en la comuna</a:t>
            </a:r>
            <a:endParaRPr sz="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0" name="Google Shape;560;p65"/>
          <p:cNvSpPr/>
          <p:nvPr/>
        </p:nvSpPr>
        <p:spPr>
          <a:xfrm>
            <a:off x="6439125" y="2493888"/>
            <a:ext cx="615300" cy="428700"/>
          </a:xfrm>
          <a:prstGeom prst="foldedCorner">
            <a:avLst>
              <a:gd name="adj" fmla="val 16667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Uber para escolares</a:t>
            </a:r>
            <a:endParaRPr sz="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6"/>
          <p:cNvSpPr txBox="1"/>
          <p:nvPr/>
        </p:nvSpPr>
        <p:spPr>
          <a:xfrm>
            <a:off x="210422" y="4883769"/>
            <a:ext cx="19422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9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www.loscreadores.cl</a:t>
            </a:r>
            <a:endParaRPr sz="1400" b="0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66" name="Google Shape;566;p6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800" y="4628024"/>
            <a:ext cx="495799" cy="4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66">
            <a:hlinkClick r:id="rId4"/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0100" y="1225175"/>
            <a:ext cx="6334800" cy="259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7"/>
          <p:cNvSpPr txBox="1"/>
          <p:nvPr/>
        </p:nvSpPr>
        <p:spPr>
          <a:xfrm>
            <a:off x="210422" y="4883769"/>
            <a:ext cx="19422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9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www.loscreadores.cl</a:t>
            </a:r>
            <a:endParaRPr sz="1400" b="0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73" name="Google Shape;573;p6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800" y="4628024"/>
            <a:ext cx="495799" cy="4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67"/>
          <p:cNvSpPr txBox="1"/>
          <p:nvPr/>
        </p:nvSpPr>
        <p:spPr>
          <a:xfrm>
            <a:off x="720000" y="931375"/>
            <a:ext cx="7172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>
                <a:solidFill>
                  <a:srgbClr val="EE2D7B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Bosquejo de la solución</a:t>
            </a:r>
            <a:endParaRPr sz="4500">
              <a:solidFill>
                <a:srgbClr val="00AFF0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575" name="Google Shape;575;p67"/>
          <p:cNvSpPr txBox="1"/>
          <p:nvPr/>
        </p:nvSpPr>
        <p:spPr>
          <a:xfrm>
            <a:off x="5702575" y="1723250"/>
            <a:ext cx="30438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Dibuja tu solución con la mayor cantidad de detalles posibles. </a:t>
            </a:r>
            <a:r>
              <a:rPr lang="es" sz="1200" b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Cómo se vé, cómo se siente, cómo se usa.</a:t>
            </a:r>
            <a:endParaRPr sz="1200" b="1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🕑 tiempo actividad: </a:t>
            </a:r>
            <a:r>
              <a:rPr lang="es" sz="12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10 min</a:t>
            </a:r>
            <a:endParaRPr sz="12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200" i="0" u="none" strike="noStrike" cap="non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76" name="Google Shape;576;p6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0" y="1765750"/>
            <a:ext cx="4637827" cy="2772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68"/>
          <p:cNvSpPr txBox="1"/>
          <p:nvPr/>
        </p:nvSpPr>
        <p:spPr>
          <a:xfrm>
            <a:off x="210422" y="4883769"/>
            <a:ext cx="19422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9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www.loscreadores.cl</a:t>
            </a:r>
            <a:endParaRPr sz="1400" b="0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82" name="Google Shape;582;p6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800" y="4628024"/>
            <a:ext cx="495799" cy="4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68"/>
          <p:cNvSpPr txBox="1"/>
          <p:nvPr/>
        </p:nvSpPr>
        <p:spPr>
          <a:xfrm>
            <a:off x="720000" y="931375"/>
            <a:ext cx="7172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>
                <a:solidFill>
                  <a:srgbClr val="EE2D7B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pitch</a:t>
            </a:r>
            <a:endParaRPr sz="4500">
              <a:solidFill>
                <a:srgbClr val="00AFF0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584" name="Google Shape;584;p68"/>
          <p:cNvSpPr/>
          <p:nvPr/>
        </p:nvSpPr>
        <p:spPr>
          <a:xfrm>
            <a:off x="2282925" y="1676675"/>
            <a:ext cx="2804700" cy="2823900"/>
          </a:xfrm>
          <a:prstGeom prst="foldedCorner">
            <a:avLst>
              <a:gd name="adj" fmla="val 16667"/>
            </a:avLst>
          </a:prstGeom>
          <a:solidFill>
            <a:srgbClr val="F3F3F3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>
                <a:latin typeface="Open Sans"/>
                <a:ea typeface="Open Sans"/>
                <a:cs typeface="Open Sans"/>
                <a:sym typeface="Open Sans"/>
              </a:rPr>
              <a:t>Elevator Pitch</a:t>
            </a:r>
            <a:endParaRPr sz="11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AutoNum type="arabicPeriod"/>
            </a:pPr>
            <a:r>
              <a:rPr lang="es" sz="1000">
                <a:latin typeface="Open Sans"/>
                <a:ea typeface="Open Sans"/>
                <a:cs typeface="Open Sans"/>
                <a:sym typeface="Open Sans"/>
              </a:rPr>
              <a:t>Presentación del equipo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algn="l" rtl="0">
              <a:spcBef>
                <a:spcPts val="1000"/>
              </a:spcBef>
              <a:spcAft>
                <a:spcPts val="0"/>
              </a:spcAft>
              <a:buSzPts val="1000"/>
              <a:buFont typeface="Open Sans"/>
              <a:buAutoNum type="arabicPeriod"/>
            </a:pPr>
            <a:r>
              <a:rPr lang="es" sz="1000">
                <a:latin typeface="Open Sans"/>
                <a:ea typeface="Open Sans"/>
                <a:cs typeface="Open Sans"/>
                <a:sym typeface="Open Sans"/>
              </a:rPr>
              <a:t>Desafío que resuelve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algn="l" rtl="0">
              <a:spcBef>
                <a:spcPts val="1000"/>
              </a:spcBef>
              <a:spcAft>
                <a:spcPts val="0"/>
              </a:spcAft>
              <a:buSzPts val="1000"/>
              <a:buFont typeface="Open Sans"/>
              <a:buAutoNum type="arabicPeriod"/>
            </a:pPr>
            <a:r>
              <a:rPr lang="es" sz="1000">
                <a:latin typeface="Open Sans"/>
                <a:ea typeface="Open Sans"/>
                <a:cs typeface="Open Sans"/>
                <a:sym typeface="Open Sans"/>
              </a:rPr>
              <a:t>Solución creada y funcionamiento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algn="l" rtl="0">
              <a:spcBef>
                <a:spcPts val="1000"/>
              </a:spcBef>
              <a:spcAft>
                <a:spcPts val="0"/>
              </a:spcAft>
              <a:buSzPts val="1000"/>
              <a:buFont typeface="Open Sans"/>
              <a:buAutoNum type="arabicPeriod"/>
            </a:pPr>
            <a:r>
              <a:rPr lang="es" sz="1000">
                <a:latin typeface="Open Sans"/>
                <a:ea typeface="Open Sans"/>
                <a:cs typeface="Open Sans"/>
                <a:sym typeface="Open Sans"/>
              </a:rPr>
              <a:t>Tecnología que usará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algn="l" rtl="0">
              <a:spcBef>
                <a:spcPts val="1000"/>
              </a:spcBef>
              <a:spcAft>
                <a:spcPts val="0"/>
              </a:spcAft>
              <a:buSzPts val="1000"/>
              <a:buFont typeface="Open Sans"/>
              <a:buAutoNum type="arabicPeriod"/>
            </a:pPr>
            <a:r>
              <a:rPr lang="es" sz="1000">
                <a:latin typeface="Open Sans"/>
                <a:ea typeface="Open Sans"/>
                <a:cs typeface="Open Sans"/>
                <a:sym typeface="Open Sans"/>
              </a:rPr>
              <a:t>Impacto positivo de la solución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algn="l" rtl="0">
              <a:spcBef>
                <a:spcPts val="1000"/>
              </a:spcBef>
              <a:spcAft>
                <a:spcPts val="1000"/>
              </a:spcAft>
              <a:buSzPts val="1000"/>
              <a:buFont typeface="Open Sans"/>
              <a:buAutoNum type="arabicPeriod"/>
            </a:pPr>
            <a:r>
              <a:rPr lang="es" sz="1000">
                <a:latin typeface="Open Sans"/>
                <a:ea typeface="Open Sans"/>
                <a:cs typeface="Open Sans"/>
                <a:sym typeface="Open Sans"/>
              </a:rPr>
              <a:t>Cierre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5" name="Google Shape;585;p68"/>
          <p:cNvSpPr txBox="1"/>
          <p:nvPr/>
        </p:nvSpPr>
        <p:spPr>
          <a:xfrm>
            <a:off x="5572125" y="1723250"/>
            <a:ext cx="3174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Escribe el relato de tu proyecto para presentarlo después, con una duración de </a:t>
            </a:r>
            <a:r>
              <a:rPr lang="es" sz="1200" b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1 minuto</a:t>
            </a:r>
            <a:r>
              <a:rPr lang="es" sz="12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2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🕑 tiempo actividad: 5 min</a:t>
            </a:r>
            <a:endParaRPr sz="12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200" i="0" u="none" strike="noStrike" cap="non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69"/>
          <p:cNvSpPr txBox="1"/>
          <p:nvPr/>
        </p:nvSpPr>
        <p:spPr>
          <a:xfrm>
            <a:off x="210422" y="4883769"/>
            <a:ext cx="19422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9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www.loscreadores.cl</a:t>
            </a:r>
            <a:endParaRPr sz="1400" b="0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91" name="Google Shape;591;p6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800" y="4628024"/>
            <a:ext cx="495799" cy="4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69">
            <a:hlinkClick r:id="rId4"/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0100" y="1225175"/>
            <a:ext cx="6334800" cy="259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2D7B"/>
        </a:solidFill>
        <a:effectLst/>
      </p:bgPr>
    </p:bg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0"/>
          <p:cNvSpPr txBox="1">
            <a:spLocks noGrp="1"/>
          </p:cNvSpPr>
          <p:nvPr>
            <p:ph type="body" idx="4294967295"/>
          </p:nvPr>
        </p:nvSpPr>
        <p:spPr>
          <a:xfrm>
            <a:off x="720000" y="1046475"/>
            <a:ext cx="7267800" cy="3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</a:pPr>
            <a:r>
              <a:rPr lang="es" sz="7000">
                <a:solidFill>
                  <a:schemeClr val="lt1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Presenta tu </a:t>
            </a:r>
            <a:endParaRPr sz="7000">
              <a:solidFill>
                <a:schemeClr val="lt1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</a:pPr>
            <a:r>
              <a:rPr lang="es" sz="7000">
                <a:solidFill>
                  <a:schemeClr val="lt1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proyecto creativo </a:t>
            </a:r>
            <a:endParaRPr sz="7000">
              <a:solidFill>
                <a:schemeClr val="lt1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</a:pPr>
            <a:r>
              <a:rPr lang="es" sz="4000">
                <a:solidFill>
                  <a:schemeClr val="lt1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en 1 min</a:t>
            </a:r>
            <a:endParaRPr sz="4000">
              <a:solidFill>
                <a:schemeClr val="lt1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None/>
            </a:pPr>
            <a:endParaRPr sz="7000">
              <a:solidFill>
                <a:schemeClr val="lt1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6"/>
          <p:cNvSpPr txBox="1"/>
          <p:nvPr/>
        </p:nvSpPr>
        <p:spPr>
          <a:xfrm>
            <a:off x="210422" y="4883769"/>
            <a:ext cx="19422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9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www.loscreadores.cl</a:t>
            </a:r>
            <a:endParaRPr sz="1400" b="0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2" name="Google Shape;202;p4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800" y="4628024"/>
            <a:ext cx="495799" cy="4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46"/>
          <p:cNvSpPr txBox="1"/>
          <p:nvPr/>
        </p:nvSpPr>
        <p:spPr>
          <a:xfrm>
            <a:off x="720000" y="931375"/>
            <a:ext cx="6250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>
                <a:solidFill>
                  <a:srgbClr val="EE2D7B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Design Thinking</a:t>
            </a:r>
            <a:endParaRPr sz="4500">
              <a:solidFill>
                <a:srgbClr val="00AFF0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204" name="Google Shape;204;p46"/>
          <p:cNvSpPr txBox="1"/>
          <p:nvPr/>
        </p:nvSpPr>
        <p:spPr>
          <a:xfrm>
            <a:off x="1188150" y="1891550"/>
            <a:ext cx="6767700" cy="1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2400" lvl="0" indent="0" algn="l" rtl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“Es una forma de pensar para resolver problemas de manera creativa, enfocándose en </a:t>
            </a:r>
            <a:r>
              <a:rPr lang="es" sz="2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comprender las necesidades de los demás</a:t>
            </a:r>
            <a:r>
              <a:rPr lang="es" sz="20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y sacando a relucir el genio creativo interno”</a:t>
            </a:r>
            <a:endParaRPr sz="2000">
              <a:solidFill>
                <a:schemeClr val="dk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259203" lvl="0" indent="-228600" algn="l" rtl="0">
              <a:spcBef>
                <a:spcPts val="500"/>
              </a:spcBef>
              <a:spcAft>
                <a:spcPts val="0"/>
              </a:spcAft>
              <a:buNone/>
            </a:pPr>
            <a:endParaRPr sz="1500" i="1">
              <a:solidFill>
                <a:schemeClr val="dk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7"/>
          <p:cNvSpPr txBox="1"/>
          <p:nvPr/>
        </p:nvSpPr>
        <p:spPr>
          <a:xfrm>
            <a:off x="210422" y="4883769"/>
            <a:ext cx="19422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9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www.loscreadores.cl</a:t>
            </a:r>
            <a:endParaRPr sz="1400" b="0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0" name="Google Shape;210;p4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800" y="4628024"/>
            <a:ext cx="495799" cy="4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47"/>
          <p:cNvSpPr txBox="1"/>
          <p:nvPr/>
        </p:nvSpPr>
        <p:spPr>
          <a:xfrm>
            <a:off x="720000" y="931375"/>
            <a:ext cx="6250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>
                <a:solidFill>
                  <a:srgbClr val="EE2D7B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etapas Design Thinking</a:t>
            </a:r>
            <a:endParaRPr sz="4500">
              <a:solidFill>
                <a:srgbClr val="00AFF0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grpSp>
        <p:nvGrpSpPr>
          <p:cNvPr id="212" name="Google Shape;212;p47"/>
          <p:cNvGrpSpPr/>
          <p:nvPr/>
        </p:nvGrpSpPr>
        <p:grpSpPr>
          <a:xfrm>
            <a:off x="1219600" y="2151200"/>
            <a:ext cx="1077400" cy="1075375"/>
            <a:chOff x="1168225" y="2188450"/>
            <a:chExt cx="1077400" cy="1075375"/>
          </a:xfrm>
        </p:grpSpPr>
        <p:pic>
          <p:nvPicPr>
            <p:cNvPr id="213" name="Google Shape;213;p47"/>
            <p:cNvPicPr preferRelativeResize="0"/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8225" y="2188450"/>
              <a:ext cx="1077400" cy="1075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47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08200" y="2376088"/>
              <a:ext cx="797450" cy="700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5" name="Google Shape;215;p47"/>
          <p:cNvGrpSpPr/>
          <p:nvPr/>
        </p:nvGrpSpPr>
        <p:grpSpPr>
          <a:xfrm>
            <a:off x="2626450" y="2151205"/>
            <a:ext cx="1077400" cy="1075383"/>
            <a:chOff x="2509850" y="2188455"/>
            <a:chExt cx="1077400" cy="1075383"/>
          </a:xfrm>
        </p:grpSpPr>
        <p:pic>
          <p:nvPicPr>
            <p:cNvPr id="216" name="Google Shape;216;p47"/>
            <p:cNvPicPr preferRelativeResize="0"/>
            <p:nvPr/>
          </p:nvPicPr>
          <p:blipFill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9850" y="2188455"/>
              <a:ext cx="1077400" cy="10753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47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49825" y="2405611"/>
              <a:ext cx="797450" cy="641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8" name="Google Shape;218;p47"/>
          <p:cNvGrpSpPr/>
          <p:nvPr/>
        </p:nvGrpSpPr>
        <p:grpSpPr>
          <a:xfrm>
            <a:off x="4033300" y="2150188"/>
            <a:ext cx="1077400" cy="1077400"/>
            <a:chOff x="3851475" y="2187450"/>
            <a:chExt cx="1077400" cy="1077400"/>
          </a:xfrm>
        </p:grpSpPr>
        <p:pic>
          <p:nvPicPr>
            <p:cNvPr id="219" name="Google Shape;219;p47"/>
            <p:cNvPicPr preferRelativeResize="0"/>
            <p:nvPr/>
          </p:nvPicPr>
          <p:blipFill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1475" y="2187450"/>
              <a:ext cx="1077400" cy="107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47"/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1450" y="2376363"/>
              <a:ext cx="797450" cy="6995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1" name="Google Shape;221;p47"/>
          <p:cNvGrpSpPr/>
          <p:nvPr/>
        </p:nvGrpSpPr>
        <p:grpSpPr>
          <a:xfrm>
            <a:off x="5440150" y="2150175"/>
            <a:ext cx="1077400" cy="1077400"/>
            <a:chOff x="5388775" y="2187425"/>
            <a:chExt cx="1077400" cy="1077400"/>
          </a:xfrm>
        </p:grpSpPr>
        <p:pic>
          <p:nvPicPr>
            <p:cNvPr id="222" name="Google Shape;222;p47"/>
            <p:cNvPicPr preferRelativeResize="0"/>
            <p:nvPr/>
          </p:nvPicPr>
          <p:blipFill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8775" y="2187425"/>
              <a:ext cx="1077400" cy="107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47"/>
            <p:cNvPicPr preferRelativeResize="0"/>
            <p:nvPr/>
          </p:nvPicPr>
          <p:blipFill rotWithShape="1">
            <a:blip r:embed="rId11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21088" y="2379264"/>
              <a:ext cx="812775" cy="6937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4" name="Google Shape;224;p47"/>
          <p:cNvGrpSpPr/>
          <p:nvPr/>
        </p:nvGrpSpPr>
        <p:grpSpPr>
          <a:xfrm>
            <a:off x="6847000" y="2150188"/>
            <a:ext cx="1077400" cy="1077400"/>
            <a:chOff x="6795625" y="2187438"/>
            <a:chExt cx="1077400" cy="1077400"/>
          </a:xfrm>
        </p:grpSpPr>
        <p:pic>
          <p:nvPicPr>
            <p:cNvPr id="225" name="Google Shape;225;p47"/>
            <p:cNvPicPr preferRelativeResize="0"/>
            <p:nvPr/>
          </p:nvPicPr>
          <p:blipFill>
            <a:blip r:embed="rId1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5625" y="2187438"/>
              <a:ext cx="1077400" cy="107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47"/>
            <p:cNvPicPr preferRelativeResize="0"/>
            <p:nvPr/>
          </p:nvPicPr>
          <p:blipFill rotWithShape="1">
            <a:blip r:embed="rId1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27938" y="2362050"/>
              <a:ext cx="812775" cy="728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7" name="Google Shape;227;p47"/>
          <p:cNvSpPr txBox="1"/>
          <p:nvPr/>
        </p:nvSpPr>
        <p:spPr>
          <a:xfrm>
            <a:off x="121965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51A81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empatizar</a:t>
            </a:r>
            <a:endParaRPr>
              <a:solidFill>
                <a:srgbClr val="951A81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228" name="Google Shape;228;p47"/>
          <p:cNvSpPr txBox="1"/>
          <p:nvPr/>
        </p:nvSpPr>
        <p:spPr>
          <a:xfrm>
            <a:off x="262650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A0E3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definir</a:t>
            </a:r>
            <a:endParaRPr>
              <a:solidFill>
                <a:srgbClr val="00A0E3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229" name="Google Shape;229;p47"/>
          <p:cNvSpPr txBox="1"/>
          <p:nvPr/>
        </p:nvSpPr>
        <p:spPr>
          <a:xfrm>
            <a:off x="403335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2D050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idear</a:t>
            </a:r>
            <a:endParaRPr>
              <a:solidFill>
                <a:srgbClr val="92D050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230" name="Google Shape;230;p47"/>
          <p:cNvSpPr txBox="1"/>
          <p:nvPr/>
        </p:nvSpPr>
        <p:spPr>
          <a:xfrm>
            <a:off x="544020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DC2B6F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prototipar</a:t>
            </a:r>
            <a:endParaRPr>
              <a:solidFill>
                <a:srgbClr val="DC2B6F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231" name="Google Shape;231;p47"/>
          <p:cNvSpPr txBox="1"/>
          <p:nvPr/>
        </p:nvSpPr>
        <p:spPr>
          <a:xfrm>
            <a:off x="684705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E0542F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COMUNICAR</a:t>
            </a:r>
            <a:endParaRPr>
              <a:solidFill>
                <a:srgbClr val="E0542F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8"/>
          <p:cNvSpPr txBox="1"/>
          <p:nvPr/>
        </p:nvSpPr>
        <p:spPr>
          <a:xfrm>
            <a:off x="210422" y="4883769"/>
            <a:ext cx="19422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9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www.loscreadores.cl</a:t>
            </a:r>
            <a:endParaRPr sz="1400" b="0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7" name="Google Shape;237;p4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800" y="4628024"/>
            <a:ext cx="495799" cy="4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8"/>
          <p:cNvSpPr txBox="1"/>
          <p:nvPr/>
        </p:nvSpPr>
        <p:spPr>
          <a:xfrm>
            <a:off x="720000" y="931375"/>
            <a:ext cx="6250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>
                <a:solidFill>
                  <a:srgbClr val="EE2D7B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etapas Design Thinking</a:t>
            </a:r>
            <a:endParaRPr sz="4500">
              <a:solidFill>
                <a:srgbClr val="00AFF0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grpSp>
        <p:nvGrpSpPr>
          <p:cNvPr id="239" name="Google Shape;239;p48"/>
          <p:cNvGrpSpPr/>
          <p:nvPr/>
        </p:nvGrpSpPr>
        <p:grpSpPr>
          <a:xfrm>
            <a:off x="1219600" y="2151200"/>
            <a:ext cx="1077400" cy="1075375"/>
            <a:chOff x="1168225" y="2188450"/>
            <a:chExt cx="1077400" cy="1075375"/>
          </a:xfrm>
        </p:grpSpPr>
        <p:pic>
          <p:nvPicPr>
            <p:cNvPr id="240" name="Google Shape;240;p48"/>
            <p:cNvPicPr preferRelativeResize="0"/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8225" y="2188450"/>
              <a:ext cx="1077400" cy="1075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48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08200" y="2376088"/>
              <a:ext cx="797450" cy="700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2" name="Google Shape;242;p48"/>
          <p:cNvGrpSpPr/>
          <p:nvPr/>
        </p:nvGrpSpPr>
        <p:grpSpPr>
          <a:xfrm>
            <a:off x="2626450" y="2151205"/>
            <a:ext cx="1077400" cy="1075383"/>
            <a:chOff x="2509850" y="2188455"/>
            <a:chExt cx="1077400" cy="1075383"/>
          </a:xfrm>
        </p:grpSpPr>
        <p:pic>
          <p:nvPicPr>
            <p:cNvPr id="243" name="Google Shape;243;p48"/>
            <p:cNvPicPr preferRelativeResize="0"/>
            <p:nvPr/>
          </p:nvPicPr>
          <p:blipFill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9850" y="2188455"/>
              <a:ext cx="1077400" cy="10753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48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49825" y="2405611"/>
              <a:ext cx="797450" cy="641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5" name="Google Shape;245;p48"/>
          <p:cNvGrpSpPr/>
          <p:nvPr/>
        </p:nvGrpSpPr>
        <p:grpSpPr>
          <a:xfrm>
            <a:off x="4033300" y="2150188"/>
            <a:ext cx="1077400" cy="1077400"/>
            <a:chOff x="3851475" y="2187450"/>
            <a:chExt cx="1077400" cy="1077400"/>
          </a:xfrm>
        </p:grpSpPr>
        <p:pic>
          <p:nvPicPr>
            <p:cNvPr id="246" name="Google Shape;246;p48"/>
            <p:cNvPicPr preferRelativeResize="0"/>
            <p:nvPr/>
          </p:nvPicPr>
          <p:blipFill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1475" y="2187450"/>
              <a:ext cx="1077400" cy="107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48"/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1450" y="2376363"/>
              <a:ext cx="797450" cy="6995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8" name="Google Shape;248;p48"/>
          <p:cNvGrpSpPr/>
          <p:nvPr/>
        </p:nvGrpSpPr>
        <p:grpSpPr>
          <a:xfrm>
            <a:off x="5440150" y="2150175"/>
            <a:ext cx="1077400" cy="1077400"/>
            <a:chOff x="5388775" y="2187425"/>
            <a:chExt cx="1077400" cy="1077400"/>
          </a:xfrm>
        </p:grpSpPr>
        <p:pic>
          <p:nvPicPr>
            <p:cNvPr id="249" name="Google Shape;249;p48"/>
            <p:cNvPicPr preferRelativeResize="0"/>
            <p:nvPr/>
          </p:nvPicPr>
          <p:blipFill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8775" y="2187425"/>
              <a:ext cx="1077400" cy="107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48"/>
            <p:cNvPicPr preferRelativeResize="0"/>
            <p:nvPr/>
          </p:nvPicPr>
          <p:blipFill rotWithShape="1">
            <a:blip r:embed="rId11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21088" y="2379264"/>
              <a:ext cx="812775" cy="6937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1" name="Google Shape;251;p48"/>
          <p:cNvGrpSpPr/>
          <p:nvPr/>
        </p:nvGrpSpPr>
        <p:grpSpPr>
          <a:xfrm>
            <a:off x="6847000" y="2150188"/>
            <a:ext cx="1077400" cy="1077400"/>
            <a:chOff x="6795625" y="2187438"/>
            <a:chExt cx="1077400" cy="1077400"/>
          </a:xfrm>
        </p:grpSpPr>
        <p:pic>
          <p:nvPicPr>
            <p:cNvPr id="252" name="Google Shape;252;p48"/>
            <p:cNvPicPr preferRelativeResize="0"/>
            <p:nvPr/>
          </p:nvPicPr>
          <p:blipFill>
            <a:blip r:embed="rId1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5625" y="2187438"/>
              <a:ext cx="1077400" cy="107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48"/>
            <p:cNvPicPr preferRelativeResize="0"/>
            <p:nvPr/>
          </p:nvPicPr>
          <p:blipFill rotWithShape="1">
            <a:blip r:embed="rId1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27938" y="2362050"/>
              <a:ext cx="812775" cy="728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4" name="Google Shape;254;p48"/>
          <p:cNvSpPr txBox="1"/>
          <p:nvPr/>
        </p:nvSpPr>
        <p:spPr>
          <a:xfrm>
            <a:off x="121965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51A81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empatizar</a:t>
            </a:r>
            <a:endParaRPr>
              <a:solidFill>
                <a:srgbClr val="951A81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255" name="Google Shape;255;p48"/>
          <p:cNvSpPr txBox="1"/>
          <p:nvPr/>
        </p:nvSpPr>
        <p:spPr>
          <a:xfrm>
            <a:off x="262650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A0E3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definir</a:t>
            </a:r>
            <a:endParaRPr>
              <a:solidFill>
                <a:srgbClr val="00A0E3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256" name="Google Shape;256;p48"/>
          <p:cNvSpPr txBox="1"/>
          <p:nvPr/>
        </p:nvSpPr>
        <p:spPr>
          <a:xfrm>
            <a:off x="403335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2D050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idear</a:t>
            </a:r>
            <a:endParaRPr>
              <a:solidFill>
                <a:srgbClr val="92D050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257" name="Google Shape;257;p48"/>
          <p:cNvSpPr txBox="1"/>
          <p:nvPr/>
        </p:nvSpPr>
        <p:spPr>
          <a:xfrm>
            <a:off x="544020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DC2B6F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prototipar</a:t>
            </a:r>
            <a:endParaRPr>
              <a:solidFill>
                <a:srgbClr val="DC2B6F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258" name="Google Shape;258;p48"/>
          <p:cNvSpPr txBox="1"/>
          <p:nvPr/>
        </p:nvSpPr>
        <p:spPr>
          <a:xfrm>
            <a:off x="684705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E0542F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COMUNICAR</a:t>
            </a:r>
            <a:endParaRPr>
              <a:solidFill>
                <a:srgbClr val="E0542F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259" name="Google Shape;259;p48"/>
          <p:cNvSpPr txBox="1"/>
          <p:nvPr/>
        </p:nvSpPr>
        <p:spPr>
          <a:xfrm>
            <a:off x="1024300" y="3578025"/>
            <a:ext cx="1472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10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lang="es" sz="100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econocer las necesidades de las personas del entorno y comunidad. </a:t>
            </a:r>
            <a:endParaRPr sz="1000" i="0" u="none" strike="noStrike" cap="non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9"/>
          <p:cNvSpPr txBox="1"/>
          <p:nvPr/>
        </p:nvSpPr>
        <p:spPr>
          <a:xfrm>
            <a:off x="210422" y="4883769"/>
            <a:ext cx="19422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9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www.loscreadores.cl</a:t>
            </a:r>
            <a:endParaRPr sz="1400" b="0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5" name="Google Shape;265;p4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800" y="4628024"/>
            <a:ext cx="495799" cy="4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9"/>
          <p:cNvSpPr txBox="1"/>
          <p:nvPr/>
        </p:nvSpPr>
        <p:spPr>
          <a:xfrm>
            <a:off x="720000" y="931375"/>
            <a:ext cx="6250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>
                <a:solidFill>
                  <a:srgbClr val="EE2D7B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etapas Design Thinking</a:t>
            </a:r>
            <a:endParaRPr sz="4500">
              <a:solidFill>
                <a:srgbClr val="00AFF0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grpSp>
        <p:nvGrpSpPr>
          <p:cNvPr id="267" name="Google Shape;267;p49"/>
          <p:cNvGrpSpPr/>
          <p:nvPr/>
        </p:nvGrpSpPr>
        <p:grpSpPr>
          <a:xfrm>
            <a:off x="1219600" y="2151200"/>
            <a:ext cx="1077400" cy="1075375"/>
            <a:chOff x="1168225" y="2188450"/>
            <a:chExt cx="1077400" cy="1075375"/>
          </a:xfrm>
        </p:grpSpPr>
        <p:pic>
          <p:nvPicPr>
            <p:cNvPr id="268" name="Google Shape;268;p49"/>
            <p:cNvPicPr preferRelativeResize="0"/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8225" y="2188450"/>
              <a:ext cx="1077400" cy="1075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49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08200" y="2376088"/>
              <a:ext cx="797450" cy="700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0" name="Google Shape;270;p49"/>
          <p:cNvGrpSpPr/>
          <p:nvPr/>
        </p:nvGrpSpPr>
        <p:grpSpPr>
          <a:xfrm>
            <a:off x="2626450" y="2151205"/>
            <a:ext cx="1077400" cy="1075383"/>
            <a:chOff x="2509850" y="2188455"/>
            <a:chExt cx="1077400" cy="1075383"/>
          </a:xfrm>
        </p:grpSpPr>
        <p:pic>
          <p:nvPicPr>
            <p:cNvPr id="271" name="Google Shape;271;p49"/>
            <p:cNvPicPr preferRelativeResize="0"/>
            <p:nvPr/>
          </p:nvPicPr>
          <p:blipFill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9850" y="2188455"/>
              <a:ext cx="1077400" cy="10753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49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49825" y="2405611"/>
              <a:ext cx="797450" cy="641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3" name="Google Shape;273;p49"/>
          <p:cNvGrpSpPr/>
          <p:nvPr/>
        </p:nvGrpSpPr>
        <p:grpSpPr>
          <a:xfrm>
            <a:off x="4033300" y="2150188"/>
            <a:ext cx="1077400" cy="1077400"/>
            <a:chOff x="3851475" y="2187450"/>
            <a:chExt cx="1077400" cy="1077400"/>
          </a:xfrm>
        </p:grpSpPr>
        <p:pic>
          <p:nvPicPr>
            <p:cNvPr id="274" name="Google Shape;274;p49"/>
            <p:cNvPicPr preferRelativeResize="0"/>
            <p:nvPr/>
          </p:nvPicPr>
          <p:blipFill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1475" y="2187450"/>
              <a:ext cx="1077400" cy="107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49"/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1450" y="2376363"/>
              <a:ext cx="797450" cy="6995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6" name="Google Shape;276;p49"/>
          <p:cNvGrpSpPr/>
          <p:nvPr/>
        </p:nvGrpSpPr>
        <p:grpSpPr>
          <a:xfrm>
            <a:off x="5440150" y="2150175"/>
            <a:ext cx="1077400" cy="1077400"/>
            <a:chOff x="5388775" y="2187425"/>
            <a:chExt cx="1077400" cy="1077400"/>
          </a:xfrm>
        </p:grpSpPr>
        <p:pic>
          <p:nvPicPr>
            <p:cNvPr id="277" name="Google Shape;277;p49"/>
            <p:cNvPicPr preferRelativeResize="0"/>
            <p:nvPr/>
          </p:nvPicPr>
          <p:blipFill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8775" y="2187425"/>
              <a:ext cx="1077400" cy="107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49"/>
            <p:cNvPicPr preferRelativeResize="0"/>
            <p:nvPr/>
          </p:nvPicPr>
          <p:blipFill rotWithShape="1">
            <a:blip r:embed="rId11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21088" y="2379264"/>
              <a:ext cx="812775" cy="6937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9" name="Google Shape;279;p49"/>
          <p:cNvGrpSpPr/>
          <p:nvPr/>
        </p:nvGrpSpPr>
        <p:grpSpPr>
          <a:xfrm>
            <a:off x="6847000" y="2150188"/>
            <a:ext cx="1077400" cy="1077400"/>
            <a:chOff x="6795625" y="2187438"/>
            <a:chExt cx="1077400" cy="1077400"/>
          </a:xfrm>
        </p:grpSpPr>
        <p:pic>
          <p:nvPicPr>
            <p:cNvPr id="280" name="Google Shape;280;p49"/>
            <p:cNvPicPr preferRelativeResize="0"/>
            <p:nvPr/>
          </p:nvPicPr>
          <p:blipFill>
            <a:blip r:embed="rId1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5625" y="2187438"/>
              <a:ext cx="1077400" cy="107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49"/>
            <p:cNvPicPr preferRelativeResize="0"/>
            <p:nvPr/>
          </p:nvPicPr>
          <p:blipFill rotWithShape="1">
            <a:blip r:embed="rId1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27938" y="2362050"/>
              <a:ext cx="812775" cy="728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2" name="Google Shape;282;p49"/>
          <p:cNvSpPr txBox="1"/>
          <p:nvPr/>
        </p:nvSpPr>
        <p:spPr>
          <a:xfrm>
            <a:off x="121965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51A81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empatizar</a:t>
            </a:r>
            <a:endParaRPr>
              <a:solidFill>
                <a:srgbClr val="951A81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283" name="Google Shape;283;p49"/>
          <p:cNvSpPr txBox="1"/>
          <p:nvPr/>
        </p:nvSpPr>
        <p:spPr>
          <a:xfrm>
            <a:off x="262650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A0E3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definir</a:t>
            </a:r>
            <a:endParaRPr>
              <a:solidFill>
                <a:srgbClr val="00A0E3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284" name="Google Shape;284;p49"/>
          <p:cNvSpPr txBox="1"/>
          <p:nvPr/>
        </p:nvSpPr>
        <p:spPr>
          <a:xfrm>
            <a:off x="403335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2D050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idear</a:t>
            </a:r>
            <a:endParaRPr>
              <a:solidFill>
                <a:srgbClr val="92D050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285" name="Google Shape;285;p49"/>
          <p:cNvSpPr txBox="1"/>
          <p:nvPr/>
        </p:nvSpPr>
        <p:spPr>
          <a:xfrm>
            <a:off x="544020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DC2B6F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prototipar</a:t>
            </a:r>
            <a:endParaRPr>
              <a:solidFill>
                <a:srgbClr val="DC2B6F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286" name="Google Shape;286;p49"/>
          <p:cNvSpPr txBox="1"/>
          <p:nvPr/>
        </p:nvSpPr>
        <p:spPr>
          <a:xfrm>
            <a:off x="684705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E0542F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COMUNICAR</a:t>
            </a:r>
            <a:endParaRPr>
              <a:solidFill>
                <a:srgbClr val="E0542F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287" name="Google Shape;287;p49"/>
          <p:cNvSpPr txBox="1"/>
          <p:nvPr/>
        </p:nvSpPr>
        <p:spPr>
          <a:xfrm>
            <a:off x="2386650" y="3554950"/>
            <a:ext cx="1557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10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Definir la problemática o desafío a resolver e indagar en ella. Ser muy específico/a.</a:t>
            </a:r>
            <a:endParaRPr sz="1000" i="0" u="none" strike="noStrike" cap="non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0"/>
          <p:cNvSpPr txBox="1"/>
          <p:nvPr/>
        </p:nvSpPr>
        <p:spPr>
          <a:xfrm>
            <a:off x="210422" y="4883769"/>
            <a:ext cx="19422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9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www.loscreadores.cl</a:t>
            </a:r>
            <a:endParaRPr sz="1400" b="0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3" name="Google Shape;293;p5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800" y="4628024"/>
            <a:ext cx="495799" cy="4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50"/>
          <p:cNvSpPr txBox="1"/>
          <p:nvPr/>
        </p:nvSpPr>
        <p:spPr>
          <a:xfrm>
            <a:off x="720000" y="931375"/>
            <a:ext cx="6250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>
                <a:solidFill>
                  <a:srgbClr val="EE2D7B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etapas Design Thinking</a:t>
            </a:r>
            <a:endParaRPr sz="4500">
              <a:solidFill>
                <a:srgbClr val="00AFF0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grpSp>
        <p:nvGrpSpPr>
          <p:cNvPr id="295" name="Google Shape;295;p50"/>
          <p:cNvGrpSpPr/>
          <p:nvPr/>
        </p:nvGrpSpPr>
        <p:grpSpPr>
          <a:xfrm>
            <a:off x="1219600" y="2151200"/>
            <a:ext cx="1077400" cy="1075375"/>
            <a:chOff x="1168225" y="2188450"/>
            <a:chExt cx="1077400" cy="1075375"/>
          </a:xfrm>
        </p:grpSpPr>
        <p:pic>
          <p:nvPicPr>
            <p:cNvPr id="296" name="Google Shape;296;p50"/>
            <p:cNvPicPr preferRelativeResize="0"/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8225" y="2188450"/>
              <a:ext cx="1077400" cy="1075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p50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08200" y="2376088"/>
              <a:ext cx="797450" cy="700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8" name="Google Shape;298;p50"/>
          <p:cNvGrpSpPr/>
          <p:nvPr/>
        </p:nvGrpSpPr>
        <p:grpSpPr>
          <a:xfrm>
            <a:off x="2626450" y="2151205"/>
            <a:ext cx="1077400" cy="1075383"/>
            <a:chOff x="2509850" y="2188455"/>
            <a:chExt cx="1077400" cy="1075383"/>
          </a:xfrm>
        </p:grpSpPr>
        <p:pic>
          <p:nvPicPr>
            <p:cNvPr id="299" name="Google Shape;299;p50"/>
            <p:cNvPicPr preferRelativeResize="0"/>
            <p:nvPr/>
          </p:nvPicPr>
          <p:blipFill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9850" y="2188455"/>
              <a:ext cx="1077400" cy="10753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50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49825" y="2405611"/>
              <a:ext cx="797450" cy="641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1" name="Google Shape;301;p50"/>
          <p:cNvGrpSpPr/>
          <p:nvPr/>
        </p:nvGrpSpPr>
        <p:grpSpPr>
          <a:xfrm>
            <a:off x="4033300" y="2150188"/>
            <a:ext cx="1077400" cy="1077400"/>
            <a:chOff x="3851475" y="2187450"/>
            <a:chExt cx="1077400" cy="1077400"/>
          </a:xfrm>
        </p:grpSpPr>
        <p:pic>
          <p:nvPicPr>
            <p:cNvPr id="302" name="Google Shape;302;p50"/>
            <p:cNvPicPr preferRelativeResize="0"/>
            <p:nvPr/>
          </p:nvPicPr>
          <p:blipFill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1475" y="2187450"/>
              <a:ext cx="1077400" cy="107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50"/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1450" y="2376363"/>
              <a:ext cx="797450" cy="6995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4" name="Google Shape;304;p50"/>
          <p:cNvGrpSpPr/>
          <p:nvPr/>
        </p:nvGrpSpPr>
        <p:grpSpPr>
          <a:xfrm>
            <a:off x="5440150" y="2150175"/>
            <a:ext cx="1077400" cy="1077400"/>
            <a:chOff x="5388775" y="2187425"/>
            <a:chExt cx="1077400" cy="1077400"/>
          </a:xfrm>
        </p:grpSpPr>
        <p:pic>
          <p:nvPicPr>
            <p:cNvPr id="305" name="Google Shape;305;p50"/>
            <p:cNvPicPr preferRelativeResize="0"/>
            <p:nvPr/>
          </p:nvPicPr>
          <p:blipFill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8775" y="2187425"/>
              <a:ext cx="1077400" cy="107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6" name="Google Shape;306;p50"/>
            <p:cNvPicPr preferRelativeResize="0"/>
            <p:nvPr/>
          </p:nvPicPr>
          <p:blipFill rotWithShape="1">
            <a:blip r:embed="rId11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21088" y="2379264"/>
              <a:ext cx="812775" cy="6937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7" name="Google Shape;307;p50"/>
          <p:cNvGrpSpPr/>
          <p:nvPr/>
        </p:nvGrpSpPr>
        <p:grpSpPr>
          <a:xfrm>
            <a:off x="6847000" y="2150188"/>
            <a:ext cx="1077400" cy="1077400"/>
            <a:chOff x="6795625" y="2187438"/>
            <a:chExt cx="1077400" cy="1077400"/>
          </a:xfrm>
        </p:grpSpPr>
        <p:pic>
          <p:nvPicPr>
            <p:cNvPr id="308" name="Google Shape;308;p50"/>
            <p:cNvPicPr preferRelativeResize="0"/>
            <p:nvPr/>
          </p:nvPicPr>
          <p:blipFill>
            <a:blip r:embed="rId1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5625" y="2187438"/>
              <a:ext cx="1077400" cy="107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50"/>
            <p:cNvPicPr preferRelativeResize="0"/>
            <p:nvPr/>
          </p:nvPicPr>
          <p:blipFill rotWithShape="1">
            <a:blip r:embed="rId1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27938" y="2362050"/>
              <a:ext cx="812775" cy="728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0" name="Google Shape;310;p50"/>
          <p:cNvSpPr txBox="1"/>
          <p:nvPr/>
        </p:nvSpPr>
        <p:spPr>
          <a:xfrm>
            <a:off x="121965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51A81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empatizar</a:t>
            </a:r>
            <a:endParaRPr>
              <a:solidFill>
                <a:srgbClr val="951A81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311" name="Google Shape;311;p50"/>
          <p:cNvSpPr txBox="1"/>
          <p:nvPr/>
        </p:nvSpPr>
        <p:spPr>
          <a:xfrm>
            <a:off x="262650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A0E3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definir</a:t>
            </a:r>
            <a:endParaRPr>
              <a:solidFill>
                <a:srgbClr val="00A0E3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312" name="Google Shape;312;p50"/>
          <p:cNvSpPr txBox="1"/>
          <p:nvPr/>
        </p:nvSpPr>
        <p:spPr>
          <a:xfrm>
            <a:off x="403335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2D050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idear</a:t>
            </a:r>
            <a:endParaRPr>
              <a:solidFill>
                <a:srgbClr val="92D050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313" name="Google Shape;313;p50"/>
          <p:cNvSpPr txBox="1"/>
          <p:nvPr/>
        </p:nvSpPr>
        <p:spPr>
          <a:xfrm>
            <a:off x="544020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DC2B6F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prototipar</a:t>
            </a:r>
            <a:endParaRPr>
              <a:solidFill>
                <a:srgbClr val="DC2B6F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314" name="Google Shape;314;p50"/>
          <p:cNvSpPr txBox="1"/>
          <p:nvPr/>
        </p:nvSpPr>
        <p:spPr>
          <a:xfrm>
            <a:off x="684705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E0542F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COMUNICAR</a:t>
            </a:r>
            <a:endParaRPr>
              <a:solidFill>
                <a:srgbClr val="E0542F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315" name="Google Shape;315;p50"/>
          <p:cNvSpPr txBox="1"/>
          <p:nvPr/>
        </p:nvSpPr>
        <p:spPr>
          <a:xfrm>
            <a:off x="3848700" y="3554950"/>
            <a:ext cx="1446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10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Explorar todas las soluciones posibles para el desafío propuesto.</a:t>
            </a:r>
            <a:endParaRPr sz="1000" i="0" u="none" strike="noStrike" cap="non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1"/>
          <p:cNvSpPr txBox="1"/>
          <p:nvPr/>
        </p:nvSpPr>
        <p:spPr>
          <a:xfrm>
            <a:off x="210422" y="4883769"/>
            <a:ext cx="19422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9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www.loscreadores.cl</a:t>
            </a:r>
            <a:endParaRPr sz="1400" b="0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1" name="Google Shape;321;p5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800" y="4628024"/>
            <a:ext cx="495799" cy="4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51"/>
          <p:cNvSpPr txBox="1"/>
          <p:nvPr/>
        </p:nvSpPr>
        <p:spPr>
          <a:xfrm>
            <a:off x="720000" y="931375"/>
            <a:ext cx="6250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>
                <a:solidFill>
                  <a:srgbClr val="EE2D7B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etapas Design Thinking</a:t>
            </a:r>
            <a:endParaRPr sz="4500">
              <a:solidFill>
                <a:srgbClr val="00AFF0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grpSp>
        <p:nvGrpSpPr>
          <p:cNvPr id="323" name="Google Shape;323;p51"/>
          <p:cNvGrpSpPr/>
          <p:nvPr/>
        </p:nvGrpSpPr>
        <p:grpSpPr>
          <a:xfrm>
            <a:off x="1219600" y="2151200"/>
            <a:ext cx="1077400" cy="1075375"/>
            <a:chOff x="1168225" y="2188450"/>
            <a:chExt cx="1077400" cy="1075375"/>
          </a:xfrm>
        </p:grpSpPr>
        <p:pic>
          <p:nvPicPr>
            <p:cNvPr id="324" name="Google Shape;324;p51"/>
            <p:cNvPicPr preferRelativeResize="0"/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8225" y="2188450"/>
              <a:ext cx="1077400" cy="1075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51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08200" y="2376088"/>
              <a:ext cx="797450" cy="700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6" name="Google Shape;326;p51"/>
          <p:cNvGrpSpPr/>
          <p:nvPr/>
        </p:nvGrpSpPr>
        <p:grpSpPr>
          <a:xfrm>
            <a:off x="2626450" y="2151205"/>
            <a:ext cx="1077400" cy="1075383"/>
            <a:chOff x="2509850" y="2188455"/>
            <a:chExt cx="1077400" cy="1075383"/>
          </a:xfrm>
        </p:grpSpPr>
        <p:pic>
          <p:nvPicPr>
            <p:cNvPr id="327" name="Google Shape;327;p51"/>
            <p:cNvPicPr preferRelativeResize="0"/>
            <p:nvPr/>
          </p:nvPicPr>
          <p:blipFill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9850" y="2188455"/>
              <a:ext cx="1077400" cy="10753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51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49825" y="2405611"/>
              <a:ext cx="797450" cy="641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9" name="Google Shape;329;p51"/>
          <p:cNvGrpSpPr/>
          <p:nvPr/>
        </p:nvGrpSpPr>
        <p:grpSpPr>
          <a:xfrm>
            <a:off x="4033300" y="2150188"/>
            <a:ext cx="1077400" cy="1077400"/>
            <a:chOff x="3851475" y="2187450"/>
            <a:chExt cx="1077400" cy="1077400"/>
          </a:xfrm>
        </p:grpSpPr>
        <p:pic>
          <p:nvPicPr>
            <p:cNvPr id="330" name="Google Shape;330;p51"/>
            <p:cNvPicPr preferRelativeResize="0"/>
            <p:nvPr/>
          </p:nvPicPr>
          <p:blipFill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1475" y="2187450"/>
              <a:ext cx="1077400" cy="107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51"/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1450" y="2376363"/>
              <a:ext cx="797450" cy="6995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2" name="Google Shape;332;p51"/>
          <p:cNvGrpSpPr/>
          <p:nvPr/>
        </p:nvGrpSpPr>
        <p:grpSpPr>
          <a:xfrm>
            <a:off x="5440150" y="2150175"/>
            <a:ext cx="1077400" cy="1077400"/>
            <a:chOff x="5388775" y="2187425"/>
            <a:chExt cx="1077400" cy="1077400"/>
          </a:xfrm>
        </p:grpSpPr>
        <p:pic>
          <p:nvPicPr>
            <p:cNvPr id="333" name="Google Shape;333;p51"/>
            <p:cNvPicPr preferRelativeResize="0"/>
            <p:nvPr/>
          </p:nvPicPr>
          <p:blipFill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8775" y="2187425"/>
              <a:ext cx="1077400" cy="107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51"/>
            <p:cNvPicPr preferRelativeResize="0"/>
            <p:nvPr/>
          </p:nvPicPr>
          <p:blipFill rotWithShape="1">
            <a:blip r:embed="rId11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21088" y="2379264"/>
              <a:ext cx="812775" cy="6937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5" name="Google Shape;335;p51"/>
          <p:cNvGrpSpPr/>
          <p:nvPr/>
        </p:nvGrpSpPr>
        <p:grpSpPr>
          <a:xfrm>
            <a:off x="6847000" y="2150188"/>
            <a:ext cx="1077400" cy="1077400"/>
            <a:chOff x="6795625" y="2187438"/>
            <a:chExt cx="1077400" cy="1077400"/>
          </a:xfrm>
        </p:grpSpPr>
        <p:pic>
          <p:nvPicPr>
            <p:cNvPr id="336" name="Google Shape;336;p51"/>
            <p:cNvPicPr preferRelativeResize="0"/>
            <p:nvPr/>
          </p:nvPicPr>
          <p:blipFill>
            <a:blip r:embed="rId1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5625" y="2187438"/>
              <a:ext cx="1077400" cy="107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p51"/>
            <p:cNvPicPr preferRelativeResize="0"/>
            <p:nvPr/>
          </p:nvPicPr>
          <p:blipFill rotWithShape="1">
            <a:blip r:embed="rId1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27938" y="2362050"/>
              <a:ext cx="812775" cy="728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8" name="Google Shape;338;p51"/>
          <p:cNvSpPr txBox="1"/>
          <p:nvPr/>
        </p:nvSpPr>
        <p:spPr>
          <a:xfrm>
            <a:off x="121965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51A81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empatizar</a:t>
            </a:r>
            <a:endParaRPr>
              <a:solidFill>
                <a:srgbClr val="951A81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339" name="Google Shape;339;p51"/>
          <p:cNvSpPr txBox="1"/>
          <p:nvPr/>
        </p:nvSpPr>
        <p:spPr>
          <a:xfrm>
            <a:off x="262650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A0E3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definir</a:t>
            </a:r>
            <a:endParaRPr>
              <a:solidFill>
                <a:srgbClr val="00A0E3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340" name="Google Shape;340;p51"/>
          <p:cNvSpPr txBox="1"/>
          <p:nvPr/>
        </p:nvSpPr>
        <p:spPr>
          <a:xfrm>
            <a:off x="403335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2D050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idear</a:t>
            </a:r>
            <a:endParaRPr>
              <a:solidFill>
                <a:srgbClr val="92D050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341" name="Google Shape;341;p51"/>
          <p:cNvSpPr txBox="1"/>
          <p:nvPr/>
        </p:nvSpPr>
        <p:spPr>
          <a:xfrm>
            <a:off x="544020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DC2B6F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prototipar</a:t>
            </a:r>
            <a:endParaRPr>
              <a:solidFill>
                <a:srgbClr val="DC2B6F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342" name="Google Shape;342;p51"/>
          <p:cNvSpPr txBox="1"/>
          <p:nvPr/>
        </p:nvSpPr>
        <p:spPr>
          <a:xfrm>
            <a:off x="684705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E0542F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COMUNICAR</a:t>
            </a:r>
            <a:endParaRPr>
              <a:solidFill>
                <a:srgbClr val="E0542F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343" name="Google Shape;343;p51"/>
          <p:cNvSpPr txBox="1"/>
          <p:nvPr/>
        </p:nvSpPr>
        <p:spPr>
          <a:xfrm>
            <a:off x="5278650" y="3554950"/>
            <a:ext cx="1400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10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Crear maquetas de tu solución. Verla y tocarla, te ayudará a iterarla.</a:t>
            </a:r>
            <a:endParaRPr sz="1000" i="0" u="none" strike="noStrike" cap="non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2"/>
          <p:cNvSpPr txBox="1"/>
          <p:nvPr/>
        </p:nvSpPr>
        <p:spPr>
          <a:xfrm>
            <a:off x="210422" y="4883769"/>
            <a:ext cx="19422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9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www.loscreadores.cl</a:t>
            </a:r>
            <a:endParaRPr sz="1400" b="0" i="0" u="none" strike="noStrike" cap="non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9" name="Google Shape;349;p5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800" y="4628024"/>
            <a:ext cx="495799" cy="4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52"/>
          <p:cNvSpPr txBox="1"/>
          <p:nvPr/>
        </p:nvSpPr>
        <p:spPr>
          <a:xfrm>
            <a:off x="720000" y="931375"/>
            <a:ext cx="6250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>
                <a:solidFill>
                  <a:srgbClr val="EE2D7B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etapas Design Thinking</a:t>
            </a:r>
            <a:endParaRPr sz="4500">
              <a:solidFill>
                <a:srgbClr val="00AFF0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grpSp>
        <p:nvGrpSpPr>
          <p:cNvPr id="351" name="Google Shape;351;p52"/>
          <p:cNvGrpSpPr/>
          <p:nvPr/>
        </p:nvGrpSpPr>
        <p:grpSpPr>
          <a:xfrm>
            <a:off x="1219600" y="2151200"/>
            <a:ext cx="1077400" cy="1075375"/>
            <a:chOff x="1168225" y="2188450"/>
            <a:chExt cx="1077400" cy="1075375"/>
          </a:xfrm>
        </p:grpSpPr>
        <p:pic>
          <p:nvPicPr>
            <p:cNvPr id="352" name="Google Shape;352;p52"/>
            <p:cNvPicPr preferRelativeResize="0"/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8225" y="2188450"/>
              <a:ext cx="1077400" cy="1075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p52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08200" y="2376088"/>
              <a:ext cx="797450" cy="700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4" name="Google Shape;354;p52"/>
          <p:cNvGrpSpPr/>
          <p:nvPr/>
        </p:nvGrpSpPr>
        <p:grpSpPr>
          <a:xfrm>
            <a:off x="2626450" y="2151205"/>
            <a:ext cx="1077400" cy="1075383"/>
            <a:chOff x="2509850" y="2188455"/>
            <a:chExt cx="1077400" cy="1075383"/>
          </a:xfrm>
        </p:grpSpPr>
        <p:pic>
          <p:nvPicPr>
            <p:cNvPr id="355" name="Google Shape;355;p52"/>
            <p:cNvPicPr preferRelativeResize="0"/>
            <p:nvPr/>
          </p:nvPicPr>
          <p:blipFill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9850" y="2188455"/>
              <a:ext cx="1077400" cy="10753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6" name="Google Shape;356;p52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49825" y="2405611"/>
              <a:ext cx="797450" cy="641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7" name="Google Shape;357;p52"/>
          <p:cNvGrpSpPr/>
          <p:nvPr/>
        </p:nvGrpSpPr>
        <p:grpSpPr>
          <a:xfrm>
            <a:off x="4033300" y="2150188"/>
            <a:ext cx="1077400" cy="1077400"/>
            <a:chOff x="3851475" y="2187450"/>
            <a:chExt cx="1077400" cy="1077400"/>
          </a:xfrm>
        </p:grpSpPr>
        <p:pic>
          <p:nvPicPr>
            <p:cNvPr id="358" name="Google Shape;358;p52"/>
            <p:cNvPicPr preferRelativeResize="0"/>
            <p:nvPr/>
          </p:nvPicPr>
          <p:blipFill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1475" y="2187450"/>
              <a:ext cx="1077400" cy="107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9" name="Google Shape;359;p52"/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1450" y="2376363"/>
              <a:ext cx="797450" cy="6995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0" name="Google Shape;360;p52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0150" y="2150175"/>
            <a:ext cx="1077400" cy="107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52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2463" y="2342014"/>
            <a:ext cx="812775" cy="6937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2" name="Google Shape;362;p52"/>
          <p:cNvGrpSpPr/>
          <p:nvPr/>
        </p:nvGrpSpPr>
        <p:grpSpPr>
          <a:xfrm>
            <a:off x="6847000" y="2150188"/>
            <a:ext cx="1077400" cy="1077400"/>
            <a:chOff x="6795625" y="2187438"/>
            <a:chExt cx="1077400" cy="1077400"/>
          </a:xfrm>
        </p:grpSpPr>
        <p:pic>
          <p:nvPicPr>
            <p:cNvPr id="363" name="Google Shape;363;p52"/>
            <p:cNvPicPr preferRelativeResize="0"/>
            <p:nvPr/>
          </p:nvPicPr>
          <p:blipFill>
            <a:blip r:embed="rId1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5625" y="2187438"/>
              <a:ext cx="1077400" cy="107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Google Shape;364;p52"/>
            <p:cNvPicPr preferRelativeResize="0"/>
            <p:nvPr/>
          </p:nvPicPr>
          <p:blipFill rotWithShape="1">
            <a:blip r:embed="rId1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27938" y="2362050"/>
              <a:ext cx="812775" cy="728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5" name="Google Shape;365;p52"/>
          <p:cNvSpPr txBox="1"/>
          <p:nvPr/>
        </p:nvSpPr>
        <p:spPr>
          <a:xfrm>
            <a:off x="121965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51A81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empatizar</a:t>
            </a:r>
            <a:endParaRPr>
              <a:solidFill>
                <a:srgbClr val="951A81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366" name="Google Shape;366;p52"/>
          <p:cNvSpPr txBox="1"/>
          <p:nvPr/>
        </p:nvSpPr>
        <p:spPr>
          <a:xfrm>
            <a:off x="262650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A0E3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definir</a:t>
            </a:r>
            <a:endParaRPr>
              <a:solidFill>
                <a:srgbClr val="00A0E3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367" name="Google Shape;367;p52"/>
          <p:cNvSpPr txBox="1"/>
          <p:nvPr/>
        </p:nvSpPr>
        <p:spPr>
          <a:xfrm>
            <a:off x="403335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2D050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idear</a:t>
            </a:r>
            <a:endParaRPr>
              <a:solidFill>
                <a:srgbClr val="92D050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368" name="Google Shape;368;p52"/>
          <p:cNvSpPr txBox="1"/>
          <p:nvPr/>
        </p:nvSpPr>
        <p:spPr>
          <a:xfrm>
            <a:off x="544020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DC2B6F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prototipar</a:t>
            </a:r>
            <a:endParaRPr>
              <a:solidFill>
                <a:srgbClr val="DC2B6F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369" name="Google Shape;369;p52"/>
          <p:cNvSpPr txBox="1"/>
          <p:nvPr/>
        </p:nvSpPr>
        <p:spPr>
          <a:xfrm>
            <a:off x="6847050" y="3382450"/>
            <a:ext cx="10773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E0542F"/>
                </a:solidFill>
                <a:latin typeface="Bebas Neue Regular"/>
                <a:ea typeface="Bebas Neue Regular"/>
                <a:cs typeface="Bebas Neue Regular"/>
                <a:sym typeface="Bebas Neue"/>
              </a:rPr>
              <a:t>COMUNICAR</a:t>
            </a:r>
            <a:endParaRPr>
              <a:solidFill>
                <a:srgbClr val="E0542F"/>
              </a:solidFill>
              <a:latin typeface="Bebas Neue Regular"/>
              <a:ea typeface="Bebas Neue Regular"/>
              <a:cs typeface="Bebas Neue Regular"/>
              <a:sym typeface="Bebas Neue"/>
            </a:endParaRPr>
          </a:p>
        </p:txBody>
      </p:sp>
      <p:sp>
        <p:nvSpPr>
          <p:cNvPr id="370" name="Google Shape;370;p52"/>
          <p:cNvSpPr txBox="1"/>
          <p:nvPr/>
        </p:nvSpPr>
        <p:spPr>
          <a:xfrm>
            <a:off x="6675600" y="3554950"/>
            <a:ext cx="1420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10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Comunicar la idea te ayudará a recibir retroalimentación y mejorarla aún más.</a:t>
            </a:r>
            <a:endParaRPr sz="1000" i="0" u="none" strike="noStrike" cap="non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835</Words>
  <Application>Microsoft Macintosh PowerPoint</Application>
  <PresentationFormat>Presentación en pantalla (16:9)</PresentationFormat>
  <Paragraphs>170</Paragraphs>
  <Slides>27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9" baseType="lpstr">
      <vt:lpstr>Bebas Neue Regular</vt:lpstr>
      <vt:lpstr>Open Sans Light</vt:lpstr>
      <vt:lpstr>Calibri</vt:lpstr>
      <vt:lpstr>Merriweather</vt:lpstr>
      <vt:lpstr>Arial</vt:lpstr>
      <vt:lpstr>Open Sans Medium</vt:lpstr>
      <vt:lpstr>Bebas Neue Bold</vt:lpstr>
      <vt:lpstr>Roboto Bk</vt:lpstr>
      <vt:lpstr>Lato</vt:lpstr>
      <vt:lpstr>Open Sans</vt:lpstr>
      <vt:lpstr>Simple Light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De Los Reyes Díaz, Matías (Externo)</cp:lastModifiedBy>
  <cp:revision>2</cp:revision>
  <dcterms:modified xsi:type="dcterms:W3CDTF">2022-08-26T16:22:21Z</dcterms:modified>
</cp:coreProperties>
</file>